
<file path=[Content_Types].xml><?xml version="1.0" encoding="utf-8"?>
<Types xmlns="http://schemas.openxmlformats.org/package/2006/content-types">
  <Default Extension="gif" ContentType="image/gif"/>
  <Default Extension="jpeg" ContentType="image/jpeg"/>
  <Default Extension="jpg" ContentType="image/jpg"/>
  <Default Extension="m4v" ContentType="video/mp4"/>
  <Default Extension="mp4" ContentType="video/mp4"/>
  <Default Extension="png" ContentType="image/png"/>
  <Default Extension="rels" ContentType="application/vnd.openxmlformats-package.relationships+xml"/>
  <Default Extension="svg" ContentType="image/svg+xml"/>
  <Default Extension="vml" ContentType="application/vnd.openxmlformats-officedocument.vmlDrawing"/>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theme/theme1.xml" ContentType="application/vnd.openxmlformats-officedocument.theme+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ppt/slideLayouts/slideLayout1.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officeDocument" Target="ppt/presentation.xml"/><Relationship Id="rId2" Type="http://schemas.openxmlformats.org/package/2006/relationships/metadata/core-properties" Target="docProps/core.xml"/><Relationship Id="rId1"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notesMasterIdLst>
    <p:notesMasterId r:id="rId2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the forum. In our recent meeting we agreed a route to give the Network legal form: register first as a non-charitable trust, while continuing to pursue the treaty-based regional organisation as the destination. I'll speak briefly to that choice and its advantages.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agreed a two-step path. Step one, now: register as a non-charitable trust — legal personality immediately. Step two, later: transition into a treaty body. The trust is what we build today; the treaty is the destination.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quick side-by-side so the distinction is unmistakable. The Trust is our near-term vehicle — created under Kenyan law, established in months, operational immediately, flexible. The Treaty is the long-term destination — created by States under international law, takes years through negotiation and ratification, operates only once in force, but permanent and authoritative. This is the 'trust now, treaty later' logic in one view.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'why not just wait for the treaty' question. A treaty takes years and many ratifications; until it enters into force the Network can't operate, receive funds or hire. The trust does all of that in months. It's not trust versus treaty — the trust lets us start while the treaty is pursued.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heart of the submission — the advantages. Fast: months not years. Fits a body of states. Unlocks funding and staff immediately. Low cost, low risk, reversible. Built to transition — the deed pre-records the handover. Momentum: operating now strengthens the treaty case.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bridge. Establish the trust and operate. Demonstrate value and build a track record. States negotiate the treaty in parallel, informed by real operations. Finally the deed's clause vests all assets into the treaty body — planned in the deed from the outset.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important distinction people confuse. A trustee holds and manages property for a purpose — a caretaker; they don't own or belong to the trust, and a trust has no members or voting body. A member belongs to an organisation and has governance rights — like a member state. The shift from trustee to member is exactly the shift from the trust to the treaty: today the States are trustees of a purpose; tomorrow, under the treaty, they are members of an organisation. That is 'trust now, treaty later' expressed through the roles.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close: we can act now — legal form in months. It unlocks value — funding, staffing, partnerships. It protects the goal — the treaty ambition is preserved, with the handover already provided for. Trust now, treaty later is the fastest responsible path. Thank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part gives the procedural detail behind the route: governance, documents, timeline, fees and the decisions we need on Thursday.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options. The trust wins because it's fast and works without identifiable beneficiaries. The PBO route was rejected due to limits on state affiliation — and this Network is fundamentally state-driven.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Governance basics. Each state nominates one person who is both settlor and trustee — minimum three overall. Separately, an enforcer polices the trustees, and cannot be one of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fiduciary duties every trustee carries: loyalty (act only for the trust's purpose); no conflicts or secret profit; care and prudence; act within the Deed's powers; safeguard and prudently invest the property; keep accounts, act jointly, and answer to the enforcer. The key message: trustees hold the property but do not own it — they are bound by these enforceable duties, and breach means personal liability. This is the direct answer to 'who controls the money?'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Pre-empts the 'who controls the money and assets' question. Governance is shared: every State nominates its own trustee; trustees hold title jointly under fiduciary duty, not as owners; an independent enforcer checks them; and trusteeship follows the office so leadership turnover never destabilises the Network. Kenya is the place of registration, not the controller.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trusteeship is tied to a role like the head of an authority, appoint 'by office' (ex officio) so the successor steps in automatically, with a documented retirement + appointment handover each time. The trust survives via perpetual succession, but legal title must be re-vested in the new trustee, and the Enforcer verifies each handover.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Fourteen documents in four workstreams. Foundational is the trust's identity; Financial covers money and assets (our hardest — we own nothing yet); People is who runs it (IDs from multiple countries — the critical path); Formalities are the final touches.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watch-outs. No assets — solve with a seed contribution. Cross-border ID collection is the real critical path — start immediately and check KRA exemptions. Funding pledges can proceed in parallel.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key point: registering the deed creates the trust, but it acts only through the trustees personally until incorporation. Incorporation under Cap 164 gives it corporate personality — perpetual succession (so it survives trustee changes, which is why we appoint by office), a common seal, and the ability to hold property, contract and sue in its own name. Timing: the registrar has a 60-day statutory clock; a plain domestic trust is 2–4 months, but realistically 4–7 for us because of cross-border documentation.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aim to be operational around September, December at the latest. Alongside registration we need payroll, KRA, annual filings and data protection. Interim bookkeeping and statutory filings will be handled by a Kenyan Representative during the early operating period.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Counsel plays a facilitative and advisory role throughout: drafting the Deed, preparing the incorporation application, name search and foreign-trustee exemptions, due diligence on trustees, registering the Deed with the Ministry of Lands, and recording the minutes of foundational meetings.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Sustainability and ownership. Funding rests on three legs: predictable contributions and political ownership from participating States and their NQAs; development partnerships with international and technical agencies to co-finance capacity building, NQFs and peer learning; and exploring shared digital verification services to reduce duplication and keep costs down across participating States.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turns the inevitable 'what do we have to do?' question into a proactive ask. Three things from each NQA: nominate a representative (ideally by office so succession is automatic), provide certified ID/KRA PIN/photo (with possible exemptions for non-residents), and signal support through a funding or subscription pledge. Keep it simple and concrete.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 1 — KRA PINs: resident trustees get them normally; non-resident trustees use the exemptions generally available, applied for as part of registration. Routine, doesn't hold up the process. Question 2 — assets: the Network holds nothing yet, so we meet the requirement with a modest cash seed contribution vested in the trust; the source can be settled among the participating parties, giving the trust an asset base from the outset.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 3 — nominees: at least three settlors/trustees, one per participating State, plus an independent enforcer; each nominated by office not by name so succession is automatic. We're inviting NQAs to confirm their representatives. Question 4 — funding: commitments and pledges are being secured from NQAs, a normal part of the process; only one written commitment is needed to file, with more following in parallel.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asks: nominate people, agree the seed contribution, start collecting IDs now, confirm the funding engagement, and approve the deposit so drafting can begin.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slideLayout" Target="../slideLayouts/slideLayout1.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1.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slideLayout" Target="../slideLayouts/slideLayout1.xml"/><Relationship Id="rId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slideLayout" Target="../slideLayouts/slideLayout1.xml"/><Relationship Id="rId6"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slideLayout" Target="../slideLayouts/slideLayout1.xml"/><Relationship Id="rId5"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slideLayout" Target="../slideLayouts/slideLayout1.xml"/><Relationship Id="rId7"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slideLayout" Target="../slideLayouts/slideLayout1.xml"/><Relationship Id="rId7"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slideLayout" Target="../slideLayouts/slideLayout1.xml"/><Relationship Id="rId5"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slideLayout" Target="../slideLayouts/slideLayout1.xml"/><Relationship Id="rId5"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43978"/>
        </a:solidFill>
      </p:bgPr>
    </p:bg>
    <p:spTree>
      <p:nvGrpSpPr>
        <p:cNvPr id="1" name=""/>
        <p:cNvGrpSpPr/>
        <p:nvPr/>
      </p:nvGrpSpPr>
      <p:grpSpPr>
        <a:xfrm>
          <a:off x="0" y="0"/>
          <a:ext cx="0" cy="0"/>
          <a:chOff x="0" y="0"/>
          <a:chExt cx="0" cy="0"/>
        </a:xfrm>
      </p:grpSpPr>
      <p:sp>
        <p:nvSpPr>
          <p:cNvPr id="2" name="Shape 0"/>
          <p:cNvSpPr/>
          <p:nvPr/>
        </p:nvSpPr>
        <p:spPr>
          <a:xfrm>
            <a:off x="822960" y="2286000"/>
            <a:ext cx="2377440" cy="0"/>
          </a:xfrm>
          <a:prstGeom prst="line">
            <a:avLst/>
          </a:prstGeom>
          <a:noFill/>
          <a:ln w="38100">
            <a:solidFill>
              <a:srgbClr val="CB9B51"/>
            </a:solidFill>
            <a:prstDash val="solid"/>
          </a:ln>
        </p:spPr>
      </p:sp>
      <p:sp>
        <p:nvSpPr>
          <p:cNvPr id="3" name="Text 1"/>
          <p:cNvSpPr/>
          <p:nvPr/>
        </p:nvSpPr>
        <p:spPr>
          <a:xfrm>
            <a:off x="822960" y="1874520"/>
            <a:ext cx="8229600" cy="365760"/>
          </a:xfrm>
          <a:prstGeom prst="rect">
            <a:avLst/>
          </a:prstGeom>
          <a:noFill/>
          <a:ln/>
        </p:spPr>
        <p:txBody>
          <a:bodyPr wrap="square" rtlCol="0" anchor="ctr"/>
          <a:lstStyle/>
          <a:p>
            <a:pPr indent="0" marL="0">
              <a:buNone/>
            </a:pPr>
            <a:r>
              <a:rPr lang="en-US" sz="1500" b="1" spc="300" kern="0" dirty="0">
                <a:solidFill>
                  <a:srgbClr val="E6C689"/>
                </a:solidFill>
                <a:latin typeface="Calibri" pitchFamily="34" charset="0"/>
                <a:ea typeface="Calibri" pitchFamily="34" charset="-122"/>
                <a:cs typeface="Calibri" pitchFamily="34" charset="-120"/>
              </a:rPr>
              <a:t>ACQF NETWORK  ·  FORUM SUBMISSION</a:t>
            </a:r>
            <a:endParaRPr lang="en-US" sz="1500" dirty="0"/>
          </a:p>
        </p:txBody>
      </p:sp>
      <p:sp>
        <p:nvSpPr>
          <p:cNvPr id="4" name="Text 2"/>
          <p:cNvSpPr/>
          <p:nvPr/>
        </p:nvSpPr>
        <p:spPr>
          <a:xfrm>
            <a:off x="786384" y="2514600"/>
            <a:ext cx="10058400" cy="1554480"/>
          </a:xfrm>
          <a:prstGeom prst="rect">
            <a:avLst/>
          </a:prstGeom>
          <a:noFill/>
          <a:ln/>
        </p:spPr>
        <p:txBody>
          <a:bodyPr wrap="square" rtlCol="0" anchor="ctr">
            <a:normAutofit/>
          </a:bodyPr>
          <a:lstStyle/>
          <a:p>
            <a:pPr indent="0" marL="0">
              <a:lnSpc>
                <a:spcPct val="103000"/>
              </a:lnSpc>
              <a:buNone/>
            </a:pPr>
            <a:r>
              <a:rPr lang="en-US" sz="4200" b="1" dirty="0">
                <a:solidFill>
                  <a:srgbClr val="FFFFFF"/>
                </a:solidFill>
                <a:latin typeface="Cambria" pitchFamily="34" charset="0"/>
                <a:ea typeface="Cambria" pitchFamily="34" charset="-122"/>
                <a:cs typeface="Cambria" pitchFamily="34" charset="-120"/>
              </a:rPr>
              <a:t>Establishing the Network:</a:t>
            </a:r>
            <a:endParaRPr lang="en-US" sz="4200" dirty="0"/>
          </a:p>
          <a:p>
            <a:pPr indent="0" marL="0">
              <a:lnSpc>
                <a:spcPct val="103000"/>
              </a:lnSpc>
              <a:buNone/>
            </a:pPr>
            <a:r>
              <a:rPr lang="en-US" sz="4200" b="1" dirty="0">
                <a:solidFill>
                  <a:srgbClr val="FFFFFF"/>
                </a:solidFill>
                <a:latin typeface="Cambria" pitchFamily="34" charset="0"/>
                <a:ea typeface="Cambria" pitchFamily="34" charset="-122"/>
                <a:cs typeface="Cambria" pitchFamily="34" charset="-120"/>
              </a:rPr>
              <a:t>Our Route to Registration</a:t>
            </a:r>
            <a:endParaRPr lang="en-US" sz="4200" dirty="0"/>
          </a:p>
        </p:txBody>
      </p:sp>
      <p:sp>
        <p:nvSpPr>
          <p:cNvPr id="5" name="Text 3"/>
          <p:cNvSpPr/>
          <p:nvPr/>
        </p:nvSpPr>
        <p:spPr>
          <a:xfrm>
            <a:off x="822960" y="4343400"/>
            <a:ext cx="10058400" cy="457200"/>
          </a:xfrm>
          <a:prstGeom prst="rect">
            <a:avLst/>
          </a:prstGeom>
          <a:noFill/>
          <a:ln/>
        </p:spPr>
        <p:txBody>
          <a:bodyPr wrap="square" rtlCol="0" anchor="ctr">
            <a:normAutofit/>
          </a:bodyPr>
          <a:lstStyle/>
          <a:p>
            <a:pPr indent="0" marL="0">
              <a:buNone/>
            </a:pPr>
            <a:r>
              <a:rPr lang="en-US" sz="1900" i="1" dirty="0">
                <a:solidFill>
                  <a:srgbClr val="8FBF9F"/>
                </a:solidFill>
                <a:latin typeface="Calibri" pitchFamily="34" charset="0"/>
                <a:ea typeface="Calibri" pitchFamily="34" charset="-122"/>
                <a:cs typeface="Calibri" pitchFamily="34" charset="-120"/>
              </a:rPr>
              <a:t>Why we start as a Trust — and how it carries us to the Treaty</a:t>
            </a:r>
            <a:endParaRPr lang="en-US" sz="1900" dirty="0"/>
          </a:p>
        </p:txBody>
      </p:sp>
      <p:sp>
        <p:nvSpPr>
          <p:cNvPr id="6" name="Text 4"/>
          <p:cNvSpPr/>
          <p:nvPr/>
        </p:nvSpPr>
        <p:spPr>
          <a:xfrm>
            <a:off x="822960" y="5852160"/>
            <a:ext cx="8229600" cy="365760"/>
          </a:xfrm>
          <a:prstGeom prst="rect">
            <a:avLst/>
          </a:prstGeom>
          <a:noFill/>
          <a:ln/>
        </p:spPr>
        <p:txBody>
          <a:bodyPr wrap="square" rtlCol="0" anchor="ctr"/>
          <a:lstStyle/>
          <a:p>
            <a:pPr indent="0" marL="0">
              <a:buNone/>
            </a:pPr>
            <a:r>
              <a:rPr lang="en-US" sz="1300" dirty="0">
                <a:solidFill>
                  <a:srgbClr val="AEB8D6"/>
                </a:solidFill>
                <a:latin typeface="Calibri" pitchFamily="34" charset="0"/>
                <a:ea typeface="Calibri" pitchFamily="34" charset="-122"/>
                <a:cs typeface="Calibri" pitchFamily="34" charset="-120"/>
              </a:rPr>
              <a:t>ACQF Forum · Radisson Blu, Upper Hill</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457200"/>
            <a:ext cx="10881360" cy="640080"/>
          </a:xfrm>
          <a:prstGeom prst="rect">
            <a:avLst/>
          </a:prstGeom>
          <a:noFill/>
          <a:ln/>
        </p:spPr>
        <p:txBody>
          <a:bodyPr wrap="square" rtlCol="0" anchor="ctr">
            <a:normAutofit/>
          </a:bodyPr>
          <a:lstStyle/>
          <a:p>
            <a:pPr indent="0" marL="0">
              <a:buNone/>
            </a:pPr>
            <a:r>
              <a:rPr lang="en-US" sz="3400" b="1" dirty="0">
                <a:solidFill>
                  <a:srgbClr val="243978"/>
                </a:solidFill>
                <a:latin typeface="Cambria" pitchFamily="34" charset="0"/>
                <a:ea typeface="Cambria" pitchFamily="34" charset="-122"/>
                <a:cs typeface="Cambria" pitchFamily="34" charset="-120"/>
              </a:rPr>
              <a:t>What We Agreed</a:t>
            </a:r>
            <a:endParaRPr lang="en-US" sz="3400" dirty="0"/>
          </a:p>
        </p:txBody>
      </p:sp>
      <p:sp>
        <p:nvSpPr>
          <p:cNvPr id="3" name="Shape 1"/>
          <p:cNvSpPr/>
          <p:nvPr/>
        </p:nvSpPr>
        <p:spPr>
          <a:xfrm>
            <a:off x="658368" y="1170432"/>
            <a:ext cx="2194560" cy="0"/>
          </a:xfrm>
          <a:prstGeom prst="line">
            <a:avLst/>
          </a:prstGeom>
          <a:noFill/>
          <a:ln w="38100">
            <a:solidFill>
              <a:srgbClr val="CB9B51"/>
            </a:solidFill>
            <a:prstDash val="solid"/>
          </a:ln>
        </p:spPr>
      </p:sp>
      <p:sp>
        <p:nvSpPr>
          <p:cNvPr id="4" name="Text 2"/>
          <p:cNvSpPr/>
          <p:nvPr/>
        </p:nvSpPr>
        <p:spPr>
          <a:xfrm>
            <a:off x="640080" y="1298448"/>
            <a:ext cx="10881360" cy="548640"/>
          </a:xfrm>
          <a:prstGeom prst="rect">
            <a:avLst/>
          </a:prstGeom>
          <a:noFill/>
          <a:ln/>
        </p:spPr>
        <p:txBody>
          <a:bodyPr wrap="square" rtlCol="0" anchor="t">
            <a:normAutofit/>
          </a:bodyPr>
          <a:lstStyle/>
          <a:p>
            <a:pPr indent="0" marL="0">
              <a:buNone/>
            </a:pPr>
            <a:r>
              <a:rPr lang="en-US" sz="1600" dirty="0">
                <a:solidFill>
                  <a:srgbClr val="5A6175"/>
                </a:solidFill>
                <a:latin typeface="Calibri" pitchFamily="34" charset="0"/>
                <a:ea typeface="Calibri" pitchFamily="34" charset="-122"/>
                <a:cs typeface="Calibri" pitchFamily="34" charset="-120"/>
              </a:rPr>
              <a:t>A two-step path to give the Network legal personality — starting now, without closing the door on the treaty.</a:t>
            </a:r>
            <a:endParaRPr lang="en-US" sz="1600" dirty="0"/>
          </a:p>
        </p:txBody>
      </p:sp>
      <p:sp>
        <p:nvSpPr>
          <p:cNvPr id="5" name="Shape 3"/>
          <p:cNvSpPr/>
          <p:nvPr/>
        </p:nvSpPr>
        <p:spPr>
          <a:xfrm>
            <a:off x="6080760" y="2377440"/>
            <a:ext cx="0" cy="3291840"/>
          </a:xfrm>
          <a:prstGeom prst="line">
            <a:avLst/>
          </a:prstGeom>
          <a:noFill/>
          <a:ln w="19050">
            <a:solidFill>
              <a:srgbClr val="D5DAE6"/>
            </a:solidFill>
            <a:prstDash val="solid"/>
          </a:ln>
        </p:spPr>
      </p:sp>
      <p:pic>
        <p:nvPicPr>
          <p:cNvPr id="6" name="Image 0" descr="preencoded.png">    </p:cNvPr>
          <p:cNvPicPr>
            <a:picLocks noChangeAspect="1"/>
          </p:cNvPicPr>
          <p:nvPr/>
        </p:nvPicPr>
        <p:blipFill>
          <a:blip r:embed="rId1"/>
          <a:stretch>
            <a:fillRect/>
          </a:stretch>
        </p:blipFill>
        <p:spPr>
          <a:xfrm>
            <a:off x="640080" y="2331720"/>
            <a:ext cx="548640" cy="548640"/>
          </a:xfrm>
          <a:prstGeom prst="rect">
            <a:avLst/>
          </a:prstGeom>
        </p:spPr>
      </p:pic>
      <p:sp>
        <p:nvSpPr>
          <p:cNvPr id="7" name="Text 4"/>
          <p:cNvSpPr/>
          <p:nvPr/>
        </p:nvSpPr>
        <p:spPr>
          <a:xfrm>
            <a:off x="1325880" y="2331720"/>
            <a:ext cx="4389120" cy="320040"/>
          </a:xfrm>
          <a:prstGeom prst="rect">
            <a:avLst/>
          </a:prstGeom>
          <a:noFill/>
          <a:ln/>
        </p:spPr>
        <p:txBody>
          <a:bodyPr wrap="square" rtlCol="0" anchor="ctr"/>
          <a:lstStyle/>
          <a:p>
            <a:pPr indent="0" marL="0">
              <a:buNone/>
            </a:pPr>
            <a:r>
              <a:rPr lang="en-US" sz="1300" b="1" spc="200" kern="0" dirty="0">
                <a:solidFill>
                  <a:srgbClr val="1F5230"/>
                </a:solidFill>
                <a:latin typeface="Calibri" pitchFamily="34" charset="0"/>
                <a:ea typeface="Calibri" pitchFamily="34" charset="-122"/>
                <a:cs typeface="Calibri" pitchFamily="34" charset="-120"/>
              </a:rPr>
              <a:t>STEP 1 · NOW</a:t>
            </a:r>
            <a:endParaRPr lang="en-US" sz="1300" dirty="0"/>
          </a:p>
        </p:txBody>
      </p:sp>
      <p:sp>
        <p:nvSpPr>
          <p:cNvPr id="8" name="Text 5"/>
          <p:cNvSpPr/>
          <p:nvPr/>
        </p:nvSpPr>
        <p:spPr>
          <a:xfrm>
            <a:off x="1325880" y="2615184"/>
            <a:ext cx="4480560" cy="457200"/>
          </a:xfrm>
          <a:prstGeom prst="rect">
            <a:avLst/>
          </a:prstGeom>
          <a:noFill/>
          <a:ln/>
        </p:spPr>
        <p:txBody>
          <a:bodyPr wrap="square" rtlCol="0" anchor="ctr">
            <a:normAutofit/>
          </a:bodyPr>
          <a:lstStyle/>
          <a:p>
            <a:pPr indent="0" marL="0">
              <a:buNone/>
            </a:pPr>
            <a:r>
              <a:rPr lang="en-US" sz="2200" b="1" dirty="0">
                <a:solidFill>
                  <a:srgbClr val="243978"/>
                </a:solidFill>
                <a:latin typeface="Cambria" pitchFamily="34" charset="0"/>
                <a:ea typeface="Cambria" pitchFamily="34" charset="-122"/>
                <a:cs typeface="Cambria" pitchFamily="34" charset="-120"/>
              </a:rPr>
              <a:t>Non-Charitable Trust</a:t>
            </a:r>
            <a:endParaRPr lang="en-US" sz="2200" dirty="0"/>
          </a:p>
        </p:txBody>
      </p:sp>
      <p:sp>
        <p:nvSpPr>
          <p:cNvPr id="9" name="Text 6"/>
          <p:cNvSpPr/>
          <p:nvPr/>
        </p:nvSpPr>
        <p:spPr>
          <a:xfrm>
            <a:off x="640080" y="3383280"/>
            <a:ext cx="5120640" cy="2194560"/>
          </a:xfrm>
          <a:prstGeom prst="rect">
            <a:avLst/>
          </a:prstGeom>
          <a:noFill/>
          <a:ln/>
        </p:spPr>
        <p:txBody>
          <a:bodyPr wrap="square" rtlCol="0" anchor="t">
            <a:normAutofit/>
          </a:bodyPr>
          <a:lstStyle/>
          <a:p>
            <a:pPr indent="0" marL="0">
              <a:buNone/>
            </a:pPr>
            <a:r>
              <a:rPr lang="en-US" sz="1700" dirty="0">
                <a:solidFill>
                  <a:srgbClr val="1A2340"/>
                </a:solidFill>
                <a:latin typeface="Calibri" pitchFamily="34" charset="0"/>
                <a:ea typeface="Calibri" pitchFamily="34" charset="-122"/>
                <a:cs typeface="Calibri" pitchFamily="34" charset="-120"/>
              </a:rPr>
              <a:t>Incorporated under Kenya's Trustees (Perpetual Succession) Act. Gives the Network immediate legal standing to operate, receive funds and sign agreements.</a:t>
            </a:r>
            <a:endParaRPr lang="en-US" sz="1700" dirty="0"/>
          </a:p>
        </p:txBody>
      </p:sp>
      <p:pic>
        <p:nvPicPr>
          <p:cNvPr id="10" name="Image 1" descr="preencoded.png">    </p:cNvPr>
          <p:cNvPicPr>
            <a:picLocks noChangeAspect="1"/>
          </p:cNvPicPr>
          <p:nvPr/>
        </p:nvPicPr>
        <p:blipFill>
          <a:blip r:embed="rId2"/>
          <a:stretch>
            <a:fillRect/>
          </a:stretch>
        </p:blipFill>
        <p:spPr>
          <a:xfrm>
            <a:off x="6355080" y="2331720"/>
            <a:ext cx="548640" cy="548640"/>
          </a:xfrm>
          <a:prstGeom prst="rect">
            <a:avLst/>
          </a:prstGeom>
        </p:spPr>
      </p:pic>
      <p:sp>
        <p:nvSpPr>
          <p:cNvPr id="11" name="Text 7"/>
          <p:cNvSpPr/>
          <p:nvPr/>
        </p:nvSpPr>
        <p:spPr>
          <a:xfrm>
            <a:off x="7040880" y="2331720"/>
            <a:ext cx="4480560" cy="320040"/>
          </a:xfrm>
          <a:prstGeom prst="rect">
            <a:avLst/>
          </a:prstGeom>
          <a:noFill/>
          <a:ln/>
        </p:spPr>
        <p:txBody>
          <a:bodyPr wrap="square" rtlCol="0" anchor="ctr"/>
          <a:lstStyle/>
          <a:p>
            <a:pPr indent="0" marL="0">
              <a:buNone/>
            </a:pPr>
            <a:r>
              <a:rPr lang="en-US" sz="1300" b="1" spc="200" kern="0" dirty="0">
                <a:solidFill>
                  <a:srgbClr val="9A6E1E"/>
                </a:solidFill>
                <a:latin typeface="Calibri" pitchFamily="34" charset="0"/>
                <a:ea typeface="Calibri" pitchFamily="34" charset="-122"/>
                <a:cs typeface="Calibri" pitchFamily="34" charset="-120"/>
              </a:rPr>
              <a:t>STEP 2 · LATER</a:t>
            </a:r>
            <a:endParaRPr lang="en-US" sz="1300" dirty="0"/>
          </a:p>
        </p:txBody>
      </p:sp>
      <p:sp>
        <p:nvSpPr>
          <p:cNvPr id="12" name="Text 8"/>
          <p:cNvSpPr/>
          <p:nvPr/>
        </p:nvSpPr>
        <p:spPr>
          <a:xfrm>
            <a:off x="7040880" y="2615184"/>
            <a:ext cx="4480560" cy="457200"/>
          </a:xfrm>
          <a:prstGeom prst="rect">
            <a:avLst/>
          </a:prstGeom>
          <a:noFill/>
          <a:ln/>
        </p:spPr>
        <p:txBody>
          <a:bodyPr wrap="square" rtlCol="0" anchor="ctr">
            <a:normAutofit/>
          </a:bodyPr>
          <a:lstStyle/>
          <a:p>
            <a:pPr indent="0" marL="0">
              <a:buNone/>
            </a:pPr>
            <a:r>
              <a:rPr lang="en-US" sz="2200" b="1" dirty="0">
                <a:solidFill>
                  <a:srgbClr val="243978"/>
                </a:solidFill>
                <a:latin typeface="Cambria" pitchFamily="34" charset="0"/>
                <a:ea typeface="Cambria" pitchFamily="34" charset="-122"/>
                <a:cs typeface="Cambria" pitchFamily="34" charset="-120"/>
              </a:rPr>
              <a:t>Treaty-Based Body</a:t>
            </a:r>
            <a:endParaRPr lang="en-US" sz="2200" dirty="0"/>
          </a:p>
        </p:txBody>
      </p:sp>
      <p:sp>
        <p:nvSpPr>
          <p:cNvPr id="13" name="Text 9"/>
          <p:cNvSpPr/>
          <p:nvPr/>
        </p:nvSpPr>
        <p:spPr>
          <a:xfrm>
            <a:off x="6355080" y="3383280"/>
            <a:ext cx="5120640" cy="2194560"/>
          </a:xfrm>
          <a:prstGeom prst="rect">
            <a:avLst/>
          </a:prstGeom>
          <a:noFill/>
          <a:ln/>
        </p:spPr>
        <p:txBody>
          <a:bodyPr wrap="square" rtlCol="0" anchor="t">
            <a:normAutofit/>
          </a:bodyPr>
          <a:lstStyle/>
          <a:p>
            <a:pPr indent="0" marL="0">
              <a:buNone/>
            </a:pPr>
            <a:r>
              <a:rPr lang="en-US" sz="1700" dirty="0">
                <a:solidFill>
                  <a:srgbClr val="1A2340"/>
                </a:solidFill>
                <a:latin typeface="Calibri" pitchFamily="34" charset="0"/>
                <a:ea typeface="Calibri" pitchFamily="34" charset="-122"/>
                <a:cs typeface="Calibri" pitchFamily="34" charset="-120"/>
              </a:rPr>
              <a:t>A regional organisation established by treaty among participating States — the long-term home for the Network, pursued in parallel.</a:t>
            </a:r>
            <a:endParaRPr lang="en-US" sz="1700" dirty="0"/>
          </a:p>
        </p:txBody>
      </p:sp>
      <p:sp>
        <p:nvSpPr>
          <p:cNvPr id="14" name="Text 10"/>
          <p:cNvSpPr/>
          <p:nvPr/>
        </p:nvSpPr>
        <p:spPr>
          <a:xfrm>
            <a:off x="640080" y="5989320"/>
            <a:ext cx="10881360" cy="457200"/>
          </a:xfrm>
          <a:prstGeom prst="rect">
            <a:avLst/>
          </a:prstGeom>
          <a:noFill/>
          <a:ln/>
        </p:spPr>
        <p:txBody>
          <a:bodyPr wrap="square" rtlCol="0" anchor="ctr">
            <a:normAutofit/>
          </a:bodyPr>
          <a:lstStyle/>
          <a:p>
            <a:pPr algn="ctr" indent="0" marL="0">
              <a:buNone/>
            </a:pPr>
            <a:r>
              <a:rPr lang="en-US" sz="1500" b="1" i="1" dirty="0">
                <a:solidFill>
                  <a:srgbClr val="1F5230"/>
                </a:solidFill>
                <a:latin typeface="Calibri" pitchFamily="34" charset="0"/>
                <a:ea typeface="Calibri" pitchFamily="34" charset="-122"/>
                <a:cs typeface="Calibri" pitchFamily="34" charset="-120"/>
              </a:rPr>
              <a:t>The Trust is the vehicle we build today. The Treaty is the destination we keep driving toward.</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457200"/>
            <a:ext cx="10881360" cy="640080"/>
          </a:xfrm>
          <a:prstGeom prst="rect">
            <a:avLst/>
          </a:prstGeom>
          <a:noFill/>
          <a:ln/>
        </p:spPr>
        <p:txBody>
          <a:bodyPr wrap="square" rtlCol="0" anchor="ctr">
            <a:normAutofit/>
          </a:bodyPr>
          <a:lstStyle/>
          <a:p>
            <a:pPr indent="0" marL="0">
              <a:buNone/>
            </a:pPr>
            <a:r>
              <a:rPr lang="en-US" sz="3400" b="1" dirty="0">
                <a:solidFill>
                  <a:srgbClr val="243978"/>
                </a:solidFill>
                <a:latin typeface="Cambria" pitchFamily="34" charset="0"/>
                <a:ea typeface="Cambria" pitchFamily="34" charset="-122"/>
                <a:cs typeface="Cambria" pitchFamily="34" charset="-120"/>
              </a:rPr>
              <a:t>Trust &amp; Treaty at a Glance</a:t>
            </a:r>
            <a:endParaRPr lang="en-US" sz="3400" dirty="0"/>
          </a:p>
        </p:txBody>
      </p:sp>
      <p:sp>
        <p:nvSpPr>
          <p:cNvPr id="3" name="Shape 1"/>
          <p:cNvSpPr/>
          <p:nvPr/>
        </p:nvSpPr>
        <p:spPr>
          <a:xfrm>
            <a:off x="658368" y="1170432"/>
            <a:ext cx="2194560" cy="0"/>
          </a:xfrm>
          <a:prstGeom prst="line">
            <a:avLst/>
          </a:prstGeom>
          <a:noFill/>
          <a:ln w="38100">
            <a:solidFill>
              <a:srgbClr val="CB9B51"/>
            </a:solidFill>
            <a:prstDash val="solid"/>
          </a:ln>
        </p:spPr>
      </p:sp>
      <p:sp>
        <p:nvSpPr>
          <p:cNvPr id="4" name="Text 2"/>
          <p:cNvSpPr/>
          <p:nvPr/>
        </p:nvSpPr>
        <p:spPr>
          <a:xfrm>
            <a:off x="640080" y="1298448"/>
            <a:ext cx="10881360" cy="548640"/>
          </a:xfrm>
          <a:prstGeom prst="rect">
            <a:avLst/>
          </a:prstGeom>
          <a:noFill/>
          <a:ln/>
        </p:spPr>
        <p:txBody>
          <a:bodyPr wrap="square" rtlCol="0" anchor="t">
            <a:normAutofit/>
          </a:bodyPr>
          <a:lstStyle/>
          <a:p>
            <a:pPr indent="0" marL="0">
              <a:buNone/>
            </a:pPr>
            <a:r>
              <a:rPr lang="en-US" sz="1600" dirty="0">
                <a:solidFill>
                  <a:srgbClr val="5A6175"/>
                </a:solidFill>
                <a:latin typeface="Calibri" pitchFamily="34" charset="0"/>
                <a:ea typeface="Calibri" pitchFamily="34" charset="-122"/>
                <a:cs typeface="Calibri" pitchFamily="34" charset="-120"/>
              </a:rPr>
              <a:t>What each is, in short — and what defines it.</a:t>
            </a:r>
            <a:endParaRPr lang="en-US" sz="1600" dirty="0"/>
          </a:p>
        </p:txBody>
      </p:sp>
      <p:sp>
        <p:nvSpPr>
          <p:cNvPr id="5" name="Shape 3"/>
          <p:cNvSpPr/>
          <p:nvPr/>
        </p:nvSpPr>
        <p:spPr>
          <a:xfrm>
            <a:off x="6080760" y="2286000"/>
            <a:ext cx="0" cy="3566160"/>
          </a:xfrm>
          <a:prstGeom prst="line">
            <a:avLst/>
          </a:prstGeom>
          <a:noFill/>
          <a:ln w="19050">
            <a:solidFill>
              <a:srgbClr val="D5DAE6"/>
            </a:solidFill>
            <a:prstDash val="solid"/>
          </a:ln>
        </p:spPr>
      </p:sp>
      <p:pic>
        <p:nvPicPr>
          <p:cNvPr id="6" name="Image 0" descr="preencoded.png">    </p:cNvPr>
          <p:cNvPicPr>
            <a:picLocks noChangeAspect="1"/>
          </p:cNvPicPr>
          <p:nvPr/>
        </p:nvPicPr>
        <p:blipFill>
          <a:blip r:embed="rId1"/>
          <a:stretch>
            <a:fillRect/>
          </a:stretch>
        </p:blipFill>
        <p:spPr>
          <a:xfrm>
            <a:off x="640080" y="2286000"/>
            <a:ext cx="502920" cy="502920"/>
          </a:xfrm>
          <a:prstGeom prst="rect">
            <a:avLst/>
          </a:prstGeom>
        </p:spPr>
      </p:pic>
      <p:sp>
        <p:nvSpPr>
          <p:cNvPr id="7" name="Text 4"/>
          <p:cNvSpPr/>
          <p:nvPr/>
        </p:nvSpPr>
        <p:spPr>
          <a:xfrm>
            <a:off x="1280160" y="2286000"/>
            <a:ext cx="4572000" cy="320040"/>
          </a:xfrm>
          <a:prstGeom prst="rect">
            <a:avLst/>
          </a:prstGeom>
          <a:noFill/>
          <a:ln/>
        </p:spPr>
        <p:txBody>
          <a:bodyPr wrap="square" rtlCol="0" anchor="ctr"/>
          <a:lstStyle/>
          <a:p>
            <a:pPr indent="0" marL="0">
              <a:buNone/>
            </a:pPr>
            <a:r>
              <a:rPr lang="en-US" sz="1300" b="1" spc="200" kern="0" dirty="0">
                <a:solidFill>
                  <a:srgbClr val="1F5230"/>
                </a:solidFill>
                <a:latin typeface="Calibri" pitchFamily="34" charset="0"/>
                <a:ea typeface="Calibri" pitchFamily="34" charset="-122"/>
                <a:cs typeface="Calibri" pitchFamily="34" charset="-120"/>
              </a:rPr>
              <a:t>THE TRUST</a:t>
            </a:r>
            <a:endParaRPr lang="en-US" sz="1300" dirty="0"/>
          </a:p>
        </p:txBody>
      </p:sp>
      <p:sp>
        <p:nvSpPr>
          <p:cNvPr id="8" name="Text 5"/>
          <p:cNvSpPr/>
          <p:nvPr/>
        </p:nvSpPr>
        <p:spPr>
          <a:xfrm>
            <a:off x="1280160" y="2578608"/>
            <a:ext cx="4572000" cy="411480"/>
          </a:xfrm>
          <a:prstGeom prst="rect">
            <a:avLst/>
          </a:prstGeom>
          <a:noFill/>
          <a:ln/>
        </p:spPr>
        <p:txBody>
          <a:bodyPr wrap="square" rtlCol="0" anchor="ctr">
            <a:normAutofit/>
          </a:bodyPr>
          <a:lstStyle/>
          <a:p>
            <a:pPr indent="0" marL="0">
              <a:buNone/>
            </a:pPr>
            <a:r>
              <a:rPr lang="en-US" sz="2000" b="1" dirty="0">
                <a:solidFill>
                  <a:srgbClr val="243978"/>
                </a:solidFill>
                <a:latin typeface="Cambria" pitchFamily="34" charset="0"/>
                <a:ea typeface="Cambria" pitchFamily="34" charset="-122"/>
                <a:cs typeface="Cambria" pitchFamily="34" charset="-120"/>
              </a:rPr>
              <a:t>Our near-term vehicle</a:t>
            </a:r>
            <a:endParaRPr lang="en-US" sz="2000" dirty="0"/>
          </a:p>
        </p:txBody>
      </p:sp>
      <p:sp>
        <p:nvSpPr>
          <p:cNvPr id="9" name="Text 6"/>
          <p:cNvSpPr/>
          <p:nvPr/>
        </p:nvSpPr>
        <p:spPr>
          <a:xfrm>
            <a:off x="640080" y="3154680"/>
            <a:ext cx="5212080" cy="914400"/>
          </a:xfrm>
          <a:prstGeom prst="rect">
            <a:avLst/>
          </a:prstGeom>
          <a:noFill/>
          <a:ln/>
        </p:spPr>
        <p:txBody>
          <a:bodyPr wrap="square" rtlCol="0" anchor="t">
            <a:normAutofit/>
          </a:bodyPr>
          <a:lstStyle/>
          <a:p>
            <a:pPr indent="0" marL="0">
              <a:buNone/>
            </a:pPr>
            <a:r>
              <a:rPr lang="en-US" sz="1500" dirty="0">
                <a:solidFill>
                  <a:srgbClr val="1A2340"/>
                </a:solidFill>
                <a:latin typeface="Calibri" pitchFamily="34" charset="0"/>
                <a:ea typeface="Calibri" pitchFamily="34" charset="-122"/>
                <a:cs typeface="Calibri" pitchFamily="34" charset="-120"/>
              </a:rPr>
              <a:t>A body created under Kenyan law that holds assets and acts for an institutional purpose — giving the Network legal personality now.</a:t>
            </a:r>
            <a:endParaRPr lang="en-US" sz="1500" dirty="0"/>
          </a:p>
        </p:txBody>
      </p:sp>
      <p:sp>
        <p:nvSpPr>
          <p:cNvPr id="10" name="Text 7"/>
          <p:cNvSpPr/>
          <p:nvPr/>
        </p:nvSpPr>
        <p:spPr>
          <a:xfrm>
            <a:off x="640080" y="4160520"/>
            <a:ext cx="5212080" cy="1828800"/>
          </a:xfrm>
          <a:prstGeom prst="rect">
            <a:avLst/>
          </a:prstGeom>
          <a:noFill/>
          <a:ln/>
        </p:spPr>
        <p:txBody>
          <a:bodyPr wrap="square" rtlCol="0" anchor="t">
            <a:normAutofit/>
          </a:bodyPr>
          <a:lstStyle/>
          <a:p>
            <a:pPr marL="177800" indent="-177800">
              <a:spcAft>
                <a:spcPts val="900"/>
              </a:spcAft>
              <a:buSzPct val="100000"/>
              <a:buChar char="•"/>
            </a:pPr>
            <a:r>
              <a:rPr lang="en-US" sz="1500" dirty="0">
                <a:solidFill>
                  <a:srgbClr val="1A2340"/>
                </a:solidFill>
                <a:latin typeface="Calibri" pitchFamily="34" charset="0"/>
                <a:ea typeface="Calibri" pitchFamily="34" charset="-122"/>
                <a:cs typeface="Calibri" pitchFamily="34" charset="-120"/>
              </a:rPr>
              <a:t>Created under national law (Kenya, Cap 164)</a:t>
            </a:r>
            <a:endParaRPr lang="en-US" sz="1500" dirty="0"/>
          </a:p>
          <a:p>
            <a:pPr marL="177800" indent="-177800">
              <a:buSzPct val="100000"/>
              <a:buChar char="•"/>
            </a:pPr>
            <a:r>
              <a:rPr lang="en-US" sz="1500" dirty="0">
                <a:solidFill>
                  <a:srgbClr val="1A2340"/>
                </a:solidFill>
                <a:latin typeface="Calibri" pitchFamily="34" charset="0"/>
                <a:ea typeface="Calibri" pitchFamily="34" charset="-122"/>
                <a:cs typeface="Calibri" pitchFamily="34" charset="-120"/>
              </a:rPr>
              <a:t>A vehicle we control and adapt as the Network grows</a:t>
            </a:r>
            <a:endParaRPr lang="en-US" sz="1500" dirty="0"/>
          </a:p>
        </p:txBody>
      </p:sp>
      <p:pic>
        <p:nvPicPr>
          <p:cNvPr id="11" name="Image 1" descr="preencoded.png">    </p:cNvPr>
          <p:cNvPicPr>
            <a:picLocks noChangeAspect="1"/>
          </p:cNvPicPr>
          <p:nvPr/>
        </p:nvPicPr>
        <p:blipFill>
          <a:blip r:embed="rId2"/>
          <a:stretch>
            <a:fillRect/>
          </a:stretch>
        </p:blipFill>
        <p:spPr>
          <a:xfrm>
            <a:off x="6355080" y="2286000"/>
            <a:ext cx="502920" cy="502920"/>
          </a:xfrm>
          <a:prstGeom prst="rect">
            <a:avLst/>
          </a:prstGeom>
        </p:spPr>
      </p:pic>
      <p:sp>
        <p:nvSpPr>
          <p:cNvPr id="12" name="Text 8"/>
          <p:cNvSpPr/>
          <p:nvPr/>
        </p:nvSpPr>
        <p:spPr>
          <a:xfrm>
            <a:off x="6995160" y="2286000"/>
            <a:ext cx="4572000" cy="320040"/>
          </a:xfrm>
          <a:prstGeom prst="rect">
            <a:avLst/>
          </a:prstGeom>
          <a:noFill/>
          <a:ln/>
        </p:spPr>
        <p:txBody>
          <a:bodyPr wrap="square" rtlCol="0" anchor="ctr"/>
          <a:lstStyle/>
          <a:p>
            <a:pPr indent="0" marL="0">
              <a:buNone/>
            </a:pPr>
            <a:r>
              <a:rPr lang="en-US" sz="1300" b="1" spc="200" kern="0" dirty="0">
                <a:solidFill>
                  <a:srgbClr val="9A6E1E"/>
                </a:solidFill>
                <a:latin typeface="Calibri" pitchFamily="34" charset="0"/>
                <a:ea typeface="Calibri" pitchFamily="34" charset="-122"/>
                <a:cs typeface="Calibri" pitchFamily="34" charset="-120"/>
              </a:rPr>
              <a:t>THE TREATY</a:t>
            </a:r>
            <a:endParaRPr lang="en-US" sz="1300" dirty="0"/>
          </a:p>
        </p:txBody>
      </p:sp>
      <p:sp>
        <p:nvSpPr>
          <p:cNvPr id="13" name="Text 9"/>
          <p:cNvSpPr/>
          <p:nvPr/>
        </p:nvSpPr>
        <p:spPr>
          <a:xfrm>
            <a:off x="6995160" y="2578608"/>
            <a:ext cx="4572000" cy="411480"/>
          </a:xfrm>
          <a:prstGeom prst="rect">
            <a:avLst/>
          </a:prstGeom>
          <a:noFill/>
          <a:ln/>
        </p:spPr>
        <p:txBody>
          <a:bodyPr wrap="square" rtlCol="0" anchor="ctr">
            <a:normAutofit/>
          </a:bodyPr>
          <a:lstStyle/>
          <a:p>
            <a:pPr indent="0" marL="0">
              <a:buNone/>
            </a:pPr>
            <a:r>
              <a:rPr lang="en-US" sz="2000" b="1" dirty="0">
                <a:solidFill>
                  <a:srgbClr val="243978"/>
                </a:solidFill>
                <a:latin typeface="Cambria" pitchFamily="34" charset="0"/>
                <a:ea typeface="Cambria" pitchFamily="34" charset="-122"/>
                <a:cs typeface="Cambria" pitchFamily="34" charset="-120"/>
              </a:rPr>
              <a:t>Our long-term destination</a:t>
            </a:r>
            <a:endParaRPr lang="en-US" sz="2000" dirty="0"/>
          </a:p>
        </p:txBody>
      </p:sp>
      <p:sp>
        <p:nvSpPr>
          <p:cNvPr id="14" name="Text 10"/>
          <p:cNvSpPr/>
          <p:nvPr/>
        </p:nvSpPr>
        <p:spPr>
          <a:xfrm>
            <a:off x="6355080" y="3154680"/>
            <a:ext cx="5166360" cy="914400"/>
          </a:xfrm>
          <a:prstGeom prst="rect">
            <a:avLst/>
          </a:prstGeom>
          <a:noFill/>
          <a:ln/>
        </p:spPr>
        <p:txBody>
          <a:bodyPr wrap="square" rtlCol="0" anchor="t">
            <a:normAutofit/>
          </a:bodyPr>
          <a:lstStyle/>
          <a:p>
            <a:pPr indent="0" marL="0">
              <a:buNone/>
            </a:pPr>
            <a:r>
              <a:rPr lang="en-US" sz="1500" dirty="0">
                <a:solidFill>
                  <a:srgbClr val="1A2340"/>
                </a:solidFill>
                <a:latin typeface="Calibri" pitchFamily="34" charset="0"/>
                <a:ea typeface="Calibri" pitchFamily="34" charset="-122"/>
                <a:cs typeface="Calibri" pitchFamily="34" charset="-120"/>
              </a:rPr>
              <a:t>An international organisation created by binding agreement among States — the enduring, State-owned home for the Network.</a:t>
            </a:r>
            <a:endParaRPr lang="en-US" sz="1500" dirty="0"/>
          </a:p>
        </p:txBody>
      </p:sp>
      <p:sp>
        <p:nvSpPr>
          <p:cNvPr id="15" name="Text 11"/>
          <p:cNvSpPr/>
          <p:nvPr/>
        </p:nvSpPr>
        <p:spPr>
          <a:xfrm>
            <a:off x="6355080" y="4160520"/>
            <a:ext cx="5166360" cy="1828800"/>
          </a:xfrm>
          <a:prstGeom prst="rect">
            <a:avLst/>
          </a:prstGeom>
          <a:noFill/>
          <a:ln/>
        </p:spPr>
        <p:txBody>
          <a:bodyPr wrap="square" rtlCol="0" anchor="t">
            <a:normAutofit/>
          </a:bodyPr>
          <a:lstStyle/>
          <a:p>
            <a:pPr marL="177800" indent="-177800">
              <a:spcAft>
                <a:spcPts val="900"/>
              </a:spcAft>
              <a:buSzPct val="100000"/>
              <a:buChar char="•"/>
            </a:pPr>
            <a:r>
              <a:rPr lang="en-US" sz="1500" dirty="0">
                <a:solidFill>
                  <a:srgbClr val="1A2340"/>
                </a:solidFill>
                <a:latin typeface="Calibri" pitchFamily="34" charset="0"/>
                <a:ea typeface="Calibri" pitchFamily="34" charset="-122"/>
                <a:cs typeface="Calibri" pitchFamily="34" charset="-120"/>
              </a:rPr>
              <a:t>Created by States under international law</a:t>
            </a:r>
            <a:endParaRPr lang="en-US" sz="1500" dirty="0"/>
          </a:p>
          <a:p>
            <a:pPr marL="177800" indent="-177800">
              <a:buSzPct val="100000"/>
              <a:buChar char="•"/>
            </a:pPr>
            <a:r>
              <a:rPr lang="en-US" sz="1500" dirty="0">
                <a:solidFill>
                  <a:srgbClr val="1A2340"/>
                </a:solidFill>
                <a:latin typeface="Calibri" pitchFamily="34" charset="0"/>
                <a:ea typeface="Calibri" pitchFamily="34" charset="-122"/>
                <a:cs typeface="Calibri" pitchFamily="34" charset="-120"/>
              </a:rPr>
              <a:t>The permanent, authoritative home for the Network</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457200"/>
            <a:ext cx="10881360" cy="640080"/>
          </a:xfrm>
          <a:prstGeom prst="rect">
            <a:avLst/>
          </a:prstGeom>
          <a:noFill/>
          <a:ln/>
        </p:spPr>
        <p:txBody>
          <a:bodyPr wrap="square" rtlCol="0" anchor="ctr">
            <a:normAutofit/>
          </a:bodyPr>
          <a:lstStyle/>
          <a:p>
            <a:pPr indent="0" marL="0">
              <a:buNone/>
            </a:pPr>
            <a:r>
              <a:rPr lang="en-US" sz="3400" b="1" dirty="0">
                <a:solidFill>
                  <a:srgbClr val="243978"/>
                </a:solidFill>
                <a:latin typeface="Cambria" pitchFamily="34" charset="0"/>
                <a:ea typeface="Cambria" pitchFamily="34" charset="-122"/>
                <a:cs typeface="Cambria" pitchFamily="34" charset="-120"/>
              </a:rPr>
              <a:t>Trust Now, Treaty Later — Why Not Just Wait?</a:t>
            </a:r>
            <a:endParaRPr lang="en-US" sz="3400" dirty="0"/>
          </a:p>
        </p:txBody>
      </p:sp>
      <p:sp>
        <p:nvSpPr>
          <p:cNvPr id="3" name="Shape 1"/>
          <p:cNvSpPr/>
          <p:nvPr/>
        </p:nvSpPr>
        <p:spPr>
          <a:xfrm>
            <a:off x="658368" y="1170432"/>
            <a:ext cx="2194560" cy="0"/>
          </a:xfrm>
          <a:prstGeom prst="line">
            <a:avLst/>
          </a:prstGeom>
          <a:noFill/>
          <a:ln w="38100">
            <a:solidFill>
              <a:srgbClr val="CB9B51"/>
            </a:solidFill>
            <a:prstDash val="solid"/>
          </a:ln>
        </p:spPr>
      </p:sp>
      <p:sp>
        <p:nvSpPr>
          <p:cNvPr id="4" name="Text 2"/>
          <p:cNvSpPr/>
          <p:nvPr/>
        </p:nvSpPr>
        <p:spPr>
          <a:xfrm>
            <a:off x="640080" y="1298448"/>
            <a:ext cx="10881360" cy="548640"/>
          </a:xfrm>
          <a:prstGeom prst="rect">
            <a:avLst/>
          </a:prstGeom>
          <a:noFill/>
          <a:ln/>
        </p:spPr>
        <p:txBody>
          <a:bodyPr wrap="square" rtlCol="0" anchor="t">
            <a:normAutofit/>
          </a:bodyPr>
          <a:lstStyle/>
          <a:p>
            <a:pPr indent="0" marL="0">
              <a:buNone/>
            </a:pPr>
            <a:r>
              <a:rPr lang="en-US" sz="1600" dirty="0">
                <a:solidFill>
                  <a:srgbClr val="5A6175"/>
                </a:solidFill>
                <a:latin typeface="Calibri" pitchFamily="34" charset="0"/>
                <a:ea typeface="Calibri" pitchFamily="34" charset="-122"/>
                <a:cs typeface="Calibri" pitchFamily="34" charset="-120"/>
              </a:rPr>
              <a:t>Both routes matter. The trust simply lets us start while the treaty is pursued.</a:t>
            </a:r>
            <a:endParaRPr lang="en-US" sz="1600" dirty="0"/>
          </a:p>
        </p:txBody>
      </p:sp>
      <p:sp>
        <p:nvSpPr>
          <p:cNvPr id="5" name="Text 3"/>
          <p:cNvSpPr/>
          <p:nvPr/>
        </p:nvSpPr>
        <p:spPr>
          <a:xfrm>
            <a:off x="640080" y="2240280"/>
            <a:ext cx="4023360" cy="457200"/>
          </a:xfrm>
          <a:prstGeom prst="rect">
            <a:avLst/>
          </a:prstGeom>
          <a:noFill/>
          <a:ln/>
        </p:spPr>
        <p:txBody>
          <a:bodyPr wrap="square" rtlCol="0" anchor="ctr"/>
          <a:lstStyle/>
          <a:p>
            <a:pPr indent="0" marL="0">
              <a:buNone/>
            </a:pPr>
            <a:endParaRPr lang="en-US" dirty="0"/>
          </a:p>
        </p:txBody>
      </p:sp>
      <p:sp>
        <p:nvSpPr>
          <p:cNvPr id="6" name="Text 4"/>
          <p:cNvSpPr/>
          <p:nvPr/>
        </p:nvSpPr>
        <p:spPr>
          <a:xfrm>
            <a:off x="4663440" y="2240280"/>
            <a:ext cx="3703320" cy="457200"/>
          </a:xfrm>
          <a:prstGeom prst="rect">
            <a:avLst/>
          </a:prstGeom>
          <a:noFill/>
          <a:ln/>
        </p:spPr>
        <p:txBody>
          <a:bodyPr wrap="square" rtlCol="0" anchor="ctr"/>
          <a:lstStyle/>
          <a:p>
            <a:pPr algn="ctr" indent="0" marL="0">
              <a:buNone/>
            </a:pPr>
            <a:r>
              <a:rPr lang="en-US" sz="1500" b="1" spc="100" kern="0" dirty="0">
                <a:solidFill>
                  <a:srgbClr val="1F5230"/>
                </a:solidFill>
                <a:latin typeface="Calibri" pitchFamily="34" charset="0"/>
                <a:ea typeface="Calibri" pitchFamily="34" charset="-122"/>
                <a:cs typeface="Calibri" pitchFamily="34" charset="-120"/>
              </a:rPr>
              <a:t>TRUST (NOW)</a:t>
            </a:r>
            <a:endParaRPr lang="en-US" sz="1500" dirty="0"/>
          </a:p>
        </p:txBody>
      </p:sp>
      <p:sp>
        <p:nvSpPr>
          <p:cNvPr id="7" name="Text 5"/>
          <p:cNvSpPr/>
          <p:nvPr/>
        </p:nvSpPr>
        <p:spPr>
          <a:xfrm>
            <a:off x="8366760" y="2240280"/>
            <a:ext cx="3703320" cy="457200"/>
          </a:xfrm>
          <a:prstGeom prst="rect">
            <a:avLst/>
          </a:prstGeom>
          <a:noFill/>
          <a:ln/>
        </p:spPr>
        <p:txBody>
          <a:bodyPr wrap="square" rtlCol="0" anchor="ctr"/>
          <a:lstStyle/>
          <a:p>
            <a:pPr algn="ctr" indent="0" marL="0">
              <a:buNone/>
            </a:pPr>
            <a:r>
              <a:rPr lang="en-US" sz="1500" b="1" spc="100" kern="0" dirty="0">
                <a:solidFill>
                  <a:srgbClr val="9A6E1E"/>
                </a:solidFill>
                <a:latin typeface="Calibri" pitchFamily="34" charset="0"/>
                <a:ea typeface="Calibri" pitchFamily="34" charset="-122"/>
                <a:cs typeface="Calibri" pitchFamily="34" charset="-120"/>
              </a:rPr>
              <a:t>TREATY (LATER)</a:t>
            </a:r>
            <a:endParaRPr lang="en-US" sz="1500" dirty="0"/>
          </a:p>
        </p:txBody>
      </p:sp>
      <p:sp>
        <p:nvSpPr>
          <p:cNvPr id="8" name="Shape 6"/>
          <p:cNvSpPr/>
          <p:nvPr/>
        </p:nvSpPr>
        <p:spPr>
          <a:xfrm>
            <a:off x="640080" y="2697480"/>
            <a:ext cx="11430000" cy="0"/>
          </a:xfrm>
          <a:prstGeom prst="line">
            <a:avLst/>
          </a:prstGeom>
          <a:noFill/>
          <a:ln w="25400">
            <a:solidFill>
              <a:srgbClr val="243978"/>
            </a:solidFill>
            <a:prstDash val="solid"/>
          </a:ln>
        </p:spPr>
      </p:sp>
      <p:sp>
        <p:nvSpPr>
          <p:cNvPr id="9" name="Text 7"/>
          <p:cNvSpPr/>
          <p:nvPr/>
        </p:nvSpPr>
        <p:spPr>
          <a:xfrm>
            <a:off x="640080" y="2807208"/>
            <a:ext cx="3886200" cy="713232"/>
          </a:xfrm>
          <a:prstGeom prst="rect">
            <a:avLst/>
          </a:prstGeom>
          <a:noFill/>
          <a:ln/>
        </p:spPr>
        <p:txBody>
          <a:bodyPr wrap="square" rtlCol="0" anchor="ctr">
            <a:normAutofit/>
          </a:bodyPr>
          <a:lstStyle/>
          <a:p>
            <a:pPr indent="0" marL="0">
              <a:buNone/>
            </a:pPr>
            <a:r>
              <a:rPr lang="en-US" sz="1500" b="1" dirty="0">
                <a:solidFill>
                  <a:srgbClr val="243978"/>
                </a:solidFill>
                <a:latin typeface="Calibri" pitchFamily="34" charset="0"/>
                <a:ea typeface="Calibri" pitchFamily="34" charset="-122"/>
                <a:cs typeface="Calibri" pitchFamily="34" charset="-120"/>
              </a:rPr>
              <a:t>Time to establish</a:t>
            </a:r>
            <a:endParaRPr lang="en-US" sz="1500" dirty="0"/>
          </a:p>
        </p:txBody>
      </p:sp>
      <p:sp>
        <p:nvSpPr>
          <p:cNvPr id="10" name="Text 8"/>
          <p:cNvSpPr/>
          <p:nvPr/>
        </p:nvSpPr>
        <p:spPr>
          <a:xfrm>
            <a:off x="4663440" y="2807208"/>
            <a:ext cx="3703320" cy="713232"/>
          </a:xfrm>
          <a:prstGeom prst="rect">
            <a:avLst/>
          </a:prstGeom>
          <a:noFill/>
          <a:ln/>
        </p:spPr>
        <p:txBody>
          <a:bodyPr wrap="square" rtlCol="0" anchor="ctr">
            <a:normAutofit/>
          </a:bodyPr>
          <a:lstStyle/>
          <a:p>
            <a:pPr algn="ctr" indent="0" marL="0">
              <a:buNone/>
            </a:pPr>
            <a:r>
              <a:rPr lang="en-US" sz="1500" b="1" dirty="0">
                <a:solidFill>
                  <a:srgbClr val="1F5230"/>
                </a:solidFill>
                <a:latin typeface="Calibri" pitchFamily="34" charset="0"/>
                <a:ea typeface="Calibri" pitchFamily="34" charset="-122"/>
                <a:cs typeface="Calibri" pitchFamily="34" charset="-120"/>
              </a:rPr>
              <a:t>2–7 months</a:t>
            </a:r>
            <a:endParaRPr lang="en-US" sz="1500" dirty="0"/>
          </a:p>
        </p:txBody>
      </p:sp>
      <p:sp>
        <p:nvSpPr>
          <p:cNvPr id="11" name="Text 9"/>
          <p:cNvSpPr/>
          <p:nvPr/>
        </p:nvSpPr>
        <p:spPr>
          <a:xfrm>
            <a:off x="8366760" y="2807208"/>
            <a:ext cx="3703320" cy="713232"/>
          </a:xfrm>
          <a:prstGeom prst="rect">
            <a:avLst/>
          </a:prstGeom>
          <a:noFill/>
          <a:ln/>
        </p:spPr>
        <p:txBody>
          <a:bodyPr wrap="square" rtlCol="0" anchor="ctr">
            <a:normAutofit/>
          </a:bodyPr>
          <a:lstStyle/>
          <a:p>
            <a:pPr algn="ctr" indent="0" marL="0">
              <a:buNone/>
            </a:pPr>
            <a:r>
              <a:rPr lang="en-US" sz="1500" dirty="0">
                <a:solidFill>
                  <a:srgbClr val="5A6175"/>
                </a:solidFill>
                <a:latin typeface="Calibri" pitchFamily="34" charset="0"/>
                <a:ea typeface="Calibri" pitchFamily="34" charset="-122"/>
                <a:cs typeface="Calibri" pitchFamily="34" charset="-120"/>
              </a:rPr>
              <a:t>Several years</a:t>
            </a:r>
            <a:endParaRPr lang="en-US" sz="1500" dirty="0"/>
          </a:p>
        </p:txBody>
      </p:sp>
      <p:sp>
        <p:nvSpPr>
          <p:cNvPr id="12" name="Shape 10"/>
          <p:cNvSpPr/>
          <p:nvPr/>
        </p:nvSpPr>
        <p:spPr>
          <a:xfrm>
            <a:off x="640080" y="3520440"/>
            <a:ext cx="11430000" cy="0"/>
          </a:xfrm>
          <a:prstGeom prst="line">
            <a:avLst/>
          </a:prstGeom>
          <a:noFill/>
          <a:ln w="12700">
            <a:solidFill>
              <a:srgbClr val="D5DAE6"/>
            </a:solidFill>
            <a:prstDash val="solid"/>
          </a:ln>
        </p:spPr>
      </p:sp>
      <p:sp>
        <p:nvSpPr>
          <p:cNvPr id="13" name="Text 11"/>
          <p:cNvSpPr/>
          <p:nvPr/>
        </p:nvSpPr>
        <p:spPr>
          <a:xfrm>
            <a:off x="640080" y="3520440"/>
            <a:ext cx="3886200" cy="713232"/>
          </a:xfrm>
          <a:prstGeom prst="rect">
            <a:avLst/>
          </a:prstGeom>
          <a:noFill/>
          <a:ln/>
        </p:spPr>
        <p:txBody>
          <a:bodyPr wrap="square" rtlCol="0" anchor="ctr">
            <a:normAutofit/>
          </a:bodyPr>
          <a:lstStyle/>
          <a:p>
            <a:pPr indent="0" marL="0">
              <a:buNone/>
            </a:pPr>
            <a:r>
              <a:rPr lang="en-US" sz="1500" b="1" dirty="0">
                <a:solidFill>
                  <a:srgbClr val="243978"/>
                </a:solidFill>
                <a:latin typeface="Calibri" pitchFamily="34" charset="0"/>
                <a:ea typeface="Calibri" pitchFamily="34" charset="-122"/>
                <a:cs typeface="Calibri" pitchFamily="34" charset="-120"/>
              </a:rPr>
              <a:t>Legal basis</a:t>
            </a:r>
            <a:endParaRPr lang="en-US" sz="1500" dirty="0"/>
          </a:p>
        </p:txBody>
      </p:sp>
      <p:sp>
        <p:nvSpPr>
          <p:cNvPr id="14" name="Text 12"/>
          <p:cNvSpPr/>
          <p:nvPr/>
        </p:nvSpPr>
        <p:spPr>
          <a:xfrm>
            <a:off x="4663440" y="3520440"/>
            <a:ext cx="3703320" cy="713232"/>
          </a:xfrm>
          <a:prstGeom prst="rect">
            <a:avLst/>
          </a:prstGeom>
          <a:noFill/>
          <a:ln/>
        </p:spPr>
        <p:txBody>
          <a:bodyPr wrap="square" rtlCol="0" anchor="ctr">
            <a:normAutofit/>
          </a:bodyPr>
          <a:lstStyle/>
          <a:p>
            <a:pPr algn="ctr" indent="0" marL="0">
              <a:buNone/>
            </a:pPr>
            <a:r>
              <a:rPr lang="en-US" sz="1500" b="1" dirty="0">
                <a:solidFill>
                  <a:srgbClr val="1F5230"/>
                </a:solidFill>
                <a:latin typeface="Calibri" pitchFamily="34" charset="0"/>
                <a:ea typeface="Calibri" pitchFamily="34" charset="-122"/>
                <a:cs typeface="Calibri" pitchFamily="34" charset="-120"/>
              </a:rPr>
              <a:t>Existing Kenyan law</a:t>
            </a:r>
            <a:endParaRPr lang="en-US" sz="1500" dirty="0"/>
          </a:p>
        </p:txBody>
      </p:sp>
      <p:sp>
        <p:nvSpPr>
          <p:cNvPr id="15" name="Text 13"/>
          <p:cNvSpPr/>
          <p:nvPr/>
        </p:nvSpPr>
        <p:spPr>
          <a:xfrm>
            <a:off x="8366760" y="3520440"/>
            <a:ext cx="3703320" cy="713232"/>
          </a:xfrm>
          <a:prstGeom prst="rect">
            <a:avLst/>
          </a:prstGeom>
          <a:noFill/>
          <a:ln/>
        </p:spPr>
        <p:txBody>
          <a:bodyPr wrap="square" rtlCol="0" anchor="ctr">
            <a:normAutofit/>
          </a:bodyPr>
          <a:lstStyle/>
          <a:p>
            <a:pPr algn="ctr" indent="0" marL="0">
              <a:buNone/>
            </a:pPr>
            <a:r>
              <a:rPr lang="en-US" sz="1500" dirty="0">
                <a:solidFill>
                  <a:srgbClr val="5A6175"/>
                </a:solidFill>
                <a:latin typeface="Calibri" pitchFamily="34" charset="0"/>
                <a:ea typeface="Calibri" pitchFamily="34" charset="-122"/>
                <a:cs typeface="Calibri" pitchFamily="34" charset="-120"/>
              </a:rPr>
              <a:t>New treaty + ratifications</a:t>
            </a:r>
            <a:endParaRPr lang="en-US" sz="1500" dirty="0"/>
          </a:p>
        </p:txBody>
      </p:sp>
      <p:sp>
        <p:nvSpPr>
          <p:cNvPr id="16" name="Shape 14"/>
          <p:cNvSpPr/>
          <p:nvPr/>
        </p:nvSpPr>
        <p:spPr>
          <a:xfrm>
            <a:off x="640080" y="4233672"/>
            <a:ext cx="11430000" cy="0"/>
          </a:xfrm>
          <a:prstGeom prst="line">
            <a:avLst/>
          </a:prstGeom>
          <a:noFill/>
          <a:ln w="12700">
            <a:solidFill>
              <a:srgbClr val="D5DAE6"/>
            </a:solidFill>
            <a:prstDash val="solid"/>
          </a:ln>
        </p:spPr>
      </p:sp>
      <p:sp>
        <p:nvSpPr>
          <p:cNvPr id="17" name="Text 15"/>
          <p:cNvSpPr/>
          <p:nvPr/>
        </p:nvSpPr>
        <p:spPr>
          <a:xfrm>
            <a:off x="640080" y="4233672"/>
            <a:ext cx="3886200" cy="713232"/>
          </a:xfrm>
          <a:prstGeom prst="rect">
            <a:avLst/>
          </a:prstGeom>
          <a:noFill/>
          <a:ln/>
        </p:spPr>
        <p:txBody>
          <a:bodyPr wrap="square" rtlCol="0" anchor="ctr">
            <a:normAutofit/>
          </a:bodyPr>
          <a:lstStyle/>
          <a:p>
            <a:pPr indent="0" marL="0">
              <a:buNone/>
            </a:pPr>
            <a:r>
              <a:rPr lang="en-US" sz="1500" b="1" dirty="0">
                <a:solidFill>
                  <a:srgbClr val="243978"/>
                </a:solidFill>
                <a:latin typeface="Calibri" pitchFamily="34" charset="0"/>
                <a:ea typeface="Calibri" pitchFamily="34" charset="-122"/>
                <a:cs typeface="Calibri" pitchFamily="34" charset="-120"/>
              </a:rPr>
              <a:t>Start operating</a:t>
            </a:r>
            <a:endParaRPr lang="en-US" sz="1500" dirty="0"/>
          </a:p>
        </p:txBody>
      </p:sp>
      <p:sp>
        <p:nvSpPr>
          <p:cNvPr id="18" name="Text 16"/>
          <p:cNvSpPr/>
          <p:nvPr/>
        </p:nvSpPr>
        <p:spPr>
          <a:xfrm>
            <a:off x="4663440" y="4233672"/>
            <a:ext cx="3703320" cy="713232"/>
          </a:xfrm>
          <a:prstGeom prst="rect">
            <a:avLst/>
          </a:prstGeom>
          <a:noFill/>
          <a:ln/>
        </p:spPr>
        <p:txBody>
          <a:bodyPr wrap="square" rtlCol="0" anchor="ctr">
            <a:normAutofit/>
          </a:bodyPr>
          <a:lstStyle/>
          <a:p>
            <a:pPr algn="ctr" indent="0" marL="0">
              <a:buNone/>
            </a:pPr>
            <a:r>
              <a:rPr lang="en-US" sz="1500" b="1" dirty="0">
                <a:solidFill>
                  <a:srgbClr val="1F5230"/>
                </a:solidFill>
                <a:latin typeface="Calibri" pitchFamily="34" charset="0"/>
                <a:ea typeface="Calibri" pitchFamily="34" charset="-122"/>
                <a:cs typeface="Calibri" pitchFamily="34" charset="-120"/>
              </a:rPr>
              <a:t>Immediately</a:t>
            </a:r>
            <a:endParaRPr lang="en-US" sz="1500" dirty="0"/>
          </a:p>
        </p:txBody>
      </p:sp>
      <p:sp>
        <p:nvSpPr>
          <p:cNvPr id="19" name="Text 17"/>
          <p:cNvSpPr/>
          <p:nvPr/>
        </p:nvSpPr>
        <p:spPr>
          <a:xfrm>
            <a:off x="8366760" y="4233672"/>
            <a:ext cx="3703320" cy="713232"/>
          </a:xfrm>
          <a:prstGeom prst="rect">
            <a:avLst/>
          </a:prstGeom>
          <a:noFill/>
          <a:ln/>
        </p:spPr>
        <p:txBody>
          <a:bodyPr wrap="square" rtlCol="0" anchor="ctr">
            <a:normAutofit/>
          </a:bodyPr>
          <a:lstStyle/>
          <a:p>
            <a:pPr algn="ctr" indent="0" marL="0">
              <a:buNone/>
            </a:pPr>
            <a:r>
              <a:rPr lang="en-US" sz="1500" dirty="0">
                <a:solidFill>
                  <a:srgbClr val="5A6175"/>
                </a:solidFill>
                <a:latin typeface="Calibri" pitchFamily="34" charset="0"/>
                <a:ea typeface="Calibri" pitchFamily="34" charset="-122"/>
                <a:cs typeface="Calibri" pitchFamily="34" charset="-120"/>
              </a:rPr>
              <a:t>After entry into force</a:t>
            </a:r>
            <a:endParaRPr lang="en-US" sz="1500" dirty="0"/>
          </a:p>
        </p:txBody>
      </p:sp>
      <p:sp>
        <p:nvSpPr>
          <p:cNvPr id="20" name="Shape 18"/>
          <p:cNvSpPr/>
          <p:nvPr/>
        </p:nvSpPr>
        <p:spPr>
          <a:xfrm>
            <a:off x="640080" y="4946904"/>
            <a:ext cx="11430000" cy="0"/>
          </a:xfrm>
          <a:prstGeom prst="line">
            <a:avLst/>
          </a:prstGeom>
          <a:noFill/>
          <a:ln w="12700">
            <a:solidFill>
              <a:srgbClr val="D5DAE6"/>
            </a:solidFill>
            <a:prstDash val="solid"/>
          </a:ln>
        </p:spPr>
      </p:sp>
      <p:sp>
        <p:nvSpPr>
          <p:cNvPr id="21" name="Text 19"/>
          <p:cNvSpPr/>
          <p:nvPr/>
        </p:nvSpPr>
        <p:spPr>
          <a:xfrm>
            <a:off x="640080" y="4946904"/>
            <a:ext cx="3886200" cy="713232"/>
          </a:xfrm>
          <a:prstGeom prst="rect">
            <a:avLst/>
          </a:prstGeom>
          <a:noFill/>
          <a:ln/>
        </p:spPr>
        <p:txBody>
          <a:bodyPr wrap="square" rtlCol="0" anchor="ctr">
            <a:normAutofit/>
          </a:bodyPr>
          <a:lstStyle/>
          <a:p>
            <a:pPr indent="0" marL="0">
              <a:buNone/>
            </a:pPr>
            <a:r>
              <a:rPr lang="en-US" sz="1500" b="1" dirty="0">
                <a:solidFill>
                  <a:srgbClr val="243978"/>
                </a:solidFill>
                <a:latin typeface="Calibri" pitchFamily="34" charset="0"/>
                <a:ea typeface="Calibri" pitchFamily="34" charset="-122"/>
                <a:cs typeface="Calibri" pitchFamily="34" charset="-120"/>
              </a:rPr>
              <a:t>Receive funding / hire</a:t>
            </a:r>
            <a:endParaRPr lang="en-US" sz="1500" dirty="0"/>
          </a:p>
        </p:txBody>
      </p:sp>
      <p:sp>
        <p:nvSpPr>
          <p:cNvPr id="22" name="Text 20"/>
          <p:cNvSpPr/>
          <p:nvPr/>
        </p:nvSpPr>
        <p:spPr>
          <a:xfrm>
            <a:off x="4663440" y="4946904"/>
            <a:ext cx="3703320" cy="713232"/>
          </a:xfrm>
          <a:prstGeom prst="rect">
            <a:avLst/>
          </a:prstGeom>
          <a:noFill/>
          <a:ln/>
        </p:spPr>
        <p:txBody>
          <a:bodyPr wrap="square" rtlCol="0" anchor="ctr">
            <a:normAutofit/>
          </a:bodyPr>
          <a:lstStyle/>
          <a:p>
            <a:pPr algn="ctr" indent="0" marL="0">
              <a:buNone/>
            </a:pPr>
            <a:r>
              <a:rPr lang="en-US" sz="1500" b="1" dirty="0">
                <a:solidFill>
                  <a:srgbClr val="1F5230"/>
                </a:solidFill>
                <a:latin typeface="Calibri" pitchFamily="34" charset="0"/>
                <a:ea typeface="Calibri" pitchFamily="34" charset="-122"/>
                <a:cs typeface="Calibri" pitchFamily="34" charset="-120"/>
              </a:rPr>
              <a:t>Yes, straight away</a:t>
            </a:r>
            <a:endParaRPr lang="en-US" sz="1500" dirty="0"/>
          </a:p>
        </p:txBody>
      </p:sp>
      <p:sp>
        <p:nvSpPr>
          <p:cNvPr id="23" name="Text 21"/>
          <p:cNvSpPr/>
          <p:nvPr/>
        </p:nvSpPr>
        <p:spPr>
          <a:xfrm>
            <a:off x="8366760" y="4946904"/>
            <a:ext cx="3703320" cy="713232"/>
          </a:xfrm>
          <a:prstGeom prst="rect">
            <a:avLst/>
          </a:prstGeom>
          <a:noFill/>
          <a:ln/>
        </p:spPr>
        <p:txBody>
          <a:bodyPr wrap="square" rtlCol="0" anchor="ctr">
            <a:normAutofit/>
          </a:bodyPr>
          <a:lstStyle/>
          <a:p>
            <a:pPr algn="ctr" indent="0" marL="0">
              <a:buNone/>
            </a:pPr>
            <a:r>
              <a:rPr lang="en-US" sz="1500" dirty="0">
                <a:solidFill>
                  <a:srgbClr val="5A6175"/>
                </a:solidFill>
                <a:latin typeface="Calibri" pitchFamily="34" charset="0"/>
                <a:ea typeface="Calibri" pitchFamily="34" charset="-122"/>
                <a:cs typeface="Calibri" pitchFamily="34" charset="-120"/>
              </a:rPr>
              <a:t>Not until established</a:t>
            </a:r>
            <a:endParaRPr lang="en-US" sz="1500" dirty="0"/>
          </a:p>
        </p:txBody>
      </p:sp>
      <p:sp>
        <p:nvSpPr>
          <p:cNvPr id="24" name="Shape 22"/>
          <p:cNvSpPr/>
          <p:nvPr/>
        </p:nvSpPr>
        <p:spPr>
          <a:xfrm>
            <a:off x="640080" y="5660136"/>
            <a:ext cx="11430000" cy="0"/>
          </a:xfrm>
          <a:prstGeom prst="line">
            <a:avLst/>
          </a:prstGeom>
          <a:noFill/>
          <a:ln w="12700">
            <a:solidFill>
              <a:srgbClr val="D5DAE6"/>
            </a:solidFill>
            <a:prstDash val="solid"/>
          </a:ln>
        </p:spPr>
      </p:sp>
      <p:sp>
        <p:nvSpPr>
          <p:cNvPr id="25" name="Text 23"/>
          <p:cNvSpPr/>
          <p:nvPr/>
        </p:nvSpPr>
        <p:spPr>
          <a:xfrm>
            <a:off x="640080" y="5660136"/>
            <a:ext cx="3886200" cy="713232"/>
          </a:xfrm>
          <a:prstGeom prst="rect">
            <a:avLst/>
          </a:prstGeom>
          <a:noFill/>
          <a:ln/>
        </p:spPr>
        <p:txBody>
          <a:bodyPr wrap="square" rtlCol="0" anchor="ctr">
            <a:normAutofit/>
          </a:bodyPr>
          <a:lstStyle/>
          <a:p>
            <a:pPr indent="0" marL="0">
              <a:buNone/>
            </a:pPr>
            <a:r>
              <a:rPr lang="en-US" sz="1500" b="1" dirty="0">
                <a:solidFill>
                  <a:srgbClr val="243978"/>
                </a:solidFill>
                <a:latin typeface="Calibri" pitchFamily="34" charset="0"/>
                <a:ea typeface="Calibri" pitchFamily="34" charset="-122"/>
                <a:cs typeface="Calibri" pitchFamily="34" charset="-120"/>
              </a:rPr>
              <a:t>Permanence</a:t>
            </a:r>
            <a:endParaRPr lang="en-US" sz="1500" dirty="0"/>
          </a:p>
        </p:txBody>
      </p:sp>
      <p:sp>
        <p:nvSpPr>
          <p:cNvPr id="26" name="Text 24"/>
          <p:cNvSpPr/>
          <p:nvPr/>
        </p:nvSpPr>
        <p:spPr>
          <a:xfrm>
            <a:off x="4663440" y="5660136"/>
            <a:ext cx="3703320" cy="713232"/>
          </a:xfrm>
          <a:prstGeom prst="rect">
            <a:avLst/>
          </a:prstGeom>
          <a:noFill/>
          <a:ln/>
        </p:spPr>
        <p:txBody>
          <a:bodyPr wrap="square" rtlCol="0" anchor="ctr">
            <a:normAutofit/>
          </a:bodyPr>
          <a:lstStyle/>
          <a:p>
            <a:pPr algn="ctr" indent="0" marL="0">
              <a:buNone/>
            </a:pPr>
            <a:r>
              <a:rPr lang="en-US" sz="1500" b="1" dirty="0">
                <a:solidFill>
                  <a:srgbClr val="1F5230"/>
                </a:solidFill>
                <a:latin typeface="Calibri" pitchFamily="34" charset="0"/>
                <a:ea typeface="Calibri" pitchFamily="34" charset="-122"/>
                <a:cs typeface="Calibri" pitchFamily="34" charset="-120"/>
              </a:rPr>
              <a:t>Interim vehicle</a:t>
            </a:r>
            <a:endParaRPr lang="en-US" sz="1500" dirty="0"/>
          </a:p>
        </p:txBody>
      </p:sp>
      <p:sp>
        <p:nvSpPr>
          <p:cNvPr id="27" name="Text 25"/>
          <p:cNvSpPr/>
          <p:nvPr/>
        </p:nvSpPr>
        <p:spPr>
          <a:xfrm>
            <a:off x="8366760" y="5660136"/>
            <a:ext cx="3703320" cy="713232"/>
          </a:xfrm>
          <a:prstGeom prst="rect">
            <a:avLst/>
          </a:prstGeom>
          <a:noFill/>
          <a:ln/>
        </p:spPr>
        <p:txBody>
          <a:bodyPr wrap="square" rtlCol="0" anchor="ctr">
            <a:normAutofit/>
          </a:bodyPr>
          <a:lstStyle/>
          <a:p>
            <a:pPr algn="ctr" indent="0" marL="0">
              <a:buNone/>
            </a:pPr>
            <a:r>
              <a:rPr lang="en-US" sz="1500" dirty="0">
                <a:solidFill>
                  <a:srgbClr val="5A6175"/>
                </a:solidFill>
                <a:latin typeface="Calibri" pitchFamily="34" charset="0"/>
                <a:ea typeface="Calibri" pitchFamily="34" charset="-122"/>
                <a:cs typeface="Calibri" pitchFamily="34" charset="-120"/>
              </a:rPr>
              <a:t>Enduring regional body</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457200"/>
            <a:ext cx="10881360" cy="640080"/>
          </a:xfrm>
          <a:prstGeom prst="rect">
            <a:avLst/>
          </a:prstGeom>
          <a:noFill/>
          <a:ln/>
        </p:spPr>
        <p:txBody>
          <a:bodyPr wrap="square" rtlCol="0" anchor="ctr">
            <a:normAutofit/>
          </a:bodyPr>
          <a:lstStyle/>
          <a:p>
            <a:pPr indent="0" marL="0">
              <a:buNone/>
            </a:pPr>
            <a:r>
              <a:rPr lang="en-US" sz="3400" b="1" dirty="0">
                <a:solidFill>
                  <a:srgbClr val="243978"/>
                </a:solidFill>
                <a:latin typeface="Cambria" pitchFamily="34" charset="0"/>
                <a:ea typeface="Cambria" pitchFamily="34" charset="-122"/>
                <a:cs typeface="Cambria" pitchFamily="34" charset="-120"/>
              </a:rPr>
              <a:t>Advantages of the Trust Route</a:t>
            </a:r>
            <a:endParaRPr lang="en-US" sz="3400" dirty="0"/>
          </a:p>
        </p:txBody>
      </p:sp>
      <p:sp>
        <p:nvSpPr>
          <p:cNvPr id="3" name="Shape 1"/>
          <p:cNvSpPr/>
          <p:nvPr/>
        </p:nvSpPr>
        <p:spPr>
          <a:xfrm>
            <a:off x="658368" y="1170432"/>
            <a:ext cx="2194560" cy="0"/>
          </a:xfrm>
          <a:prstGeom prst="line">
            <a:avLst/>
          </a:prstGeom>
          <a:noFill/>
          <a:ln w="38100">
            <a:solidFill>
              <a:srgbClr val="CB9B51"/>
            </a:solidFill>
            <a:prstDash val="solid"/>
          </a:ln>
        </p:spPr>
      </p:sp>
      <p:sp>
        <p:nvSpPr>
          <p:cNvPr id="4" name="Text 2"/>
          <p:cNvSpPr/>
          <p:nvPr/>
        </p:nvSpPr>
        <p:spPr>
          <a:xfrm>
            <a:off x="640080" y="1298448"/>
            <a:ext cx="10881360" cy="548640"/>
          </a:xfrm>
          <a:prstGeom prst="rect">
            <a:avLst/>
          </a:prstGeom>
          <a:noFill/>
          <a:ln/>
        </p:spPr>
        <p:txBody>
          <a:bodyPr wrap="square" rtlCol="0" anchor="t">
            <a:normAutofit/>
          </a:bodyPr>
          <a:lstStyle/>
          <a:p>
            <a:pPr indent="0" marL="0">
              <a:buNone/>
            </a:pPr>
            <a:r>
              <a:rPr lang="en-US" sz="1600" dirty="0">
                <a:solidFill>
                  <a:srgbClr val="5A6175"/>
                </a:solidFill>
                <a:latin typeface="Calibri" pitchFamily="34" charset="0"/>
                <a:ea typeface="Calibri" pitchFamily="34" charset="-122"/>
                <a:cs typeface="Calibri" pitchFamily="34" charset="-120"/>
              </a:rPr>
              <a:t>Why this is the right first step for the Network right now.</a:t>
            </a:r>
            <a:endParaRPr lang="en-US" sz="1600" dirty="0"/>
          </a:p>
        </p:txBody>
      </p:sp>
      <p:pic>
        <p:nvPicPr>
          <p:cNvPr id="5" name="Image 0" descr="preencoded.png">    </p:cNvPr>
          <p:cNvPicPr>
            <a:picLocks noChangeAspect="1"/>
          </p:cNvPicPr>
          <p:nvPr/>
        </p:nvPicPr>
        <p:blipFill>
          <a:blip r:embed="rId1"/>
          <a:stretch>
            <a:fillRect/>
          </a:stretch>
        </p:blipFill>
        <p:spPr>
          <a:xfrm>
            <a:off x="640080" y="2286000"/>
            <a:ext cx="457200" cy="457200"/>
          </a:xfrm>
          <a:prstGeom prst="rect">
            <a:avLst/>
          </a:prstGeom>
        </p:spPr>
      </p:pic>
      <p:sp>
        <p:nvSpPr>
          <p:cNvPr id="6" name="Text 3"/>
          <p:cNvSpPr/>
          <p:nvPr/>
        </p:nvSpPr>
        <p:spPr>
          <a:xfrm>
            <a:off x="1261872" y="2249424"/>
            <a:ext cx="4572000" cy="411480"/>
          </a:xfrm>
          <a:prstGeom prst="rect">
            <a:avLst/>
          </a:prstGeom>
          <a:noFill/>
          <a:ln/>
        </p:spPr>
        <p:txBody>
          <a:bodyPr wrap="square" rtlCol="0" anchor="ctr">
            <a:normAutofit/>
          </a:bodyPr>
          <a:lstStyle/>
          <a:p>
            <a:pPr indent="0" marL="0">
              <a:buNone/>
            </a:pPr>
            <a:r>
              <a:rPr lang="en-US" sz="1700" b="1" dirty="0">
                <a:solidFill>
                  <a:srgbClr val="1F5230"/>
                </a:solidFill>
                <a:latin typeface="Cambria" pitchFamily="34" charset="0"/>
                <a:ea typeface="Cambria" pitchFamily="34" charset="-122"/>
                <a:cs typeface="Cambria" pitchFamily="34" charset="-120"/>
              </a:rPr>
              <a:t>Fast to establish</a:t>
            </a:r>
            <a:endParaRPr lang="en-US" sz="1700" dirty="0"/>
          </a:p>
        </p:txBody>
      </p:sp>
      <p:sp>
        <p:nvSpPr>
          <p:cNvPr id="7" name="Text 4"/>
          <p:cNvSpPr/>
          <p:nvPr/>
        </p:nvSpPr>
        <p:spPr>
          <a:xfrm>
            <a:off x="1261872" y="2670048"/>
            <a:ext cx="4572000" cy="731520"/>
          </a:xfrm>
          <a:prstGeom prst="rect">
            <a:avLst/>
          </a:prstGeom>
          <a:noFill/>
          <a:ln/>
        </p:spPr>
        <p:txBody>
          <a:bodyPr wrap="square" rtlCol="0" anchor="t">
            <a:normAutofit/>
          </a:bodyPr>
          <a:lstStyle/>
          <a:p>
            <a:pPr indent="0" marL="0">
              <a:buNone/>
            </a:pPr>
            <a:r>
              <a:rPr lang="en-US" sz="1350" dirty="0">
                <a:solidFill>
                  <a:srgbClr val="1A2340"/>
                </a:solidFill>
                <a:latin typeface="Calibri" pitchFamily="34" charset="0"/>
                <a:ea typeface="Calibri" pitchFamily="34" charset="-122"/>
                <a:cs typeface="Calibri" pitchFamily="34" charset="-120"/>
              </a:rPr>
              <a:t>Months, not years — uses existing Kenyan law, no treaty ratification needed.</a:t>
            </a:r>
            <a:endParaRPr lang="en-US" sz="1350" dirty="0"/>
          </a:p>
        </p:txBody>
      </p:sp>
      <p:sp>
        <p:nvSpPr>
          <p:cNvPr id="8" name="Shape 5"/>
          <p:cNvSpPr/>
          <p:nvPr/>
        </p:nvSpPr>
        <p:spPr>
          <a:xfrm>
            <a:off x="6080760" y="2286000"/>
            <a:ext cx="0" cy="1051560"/>
          </a:xfrm>
          <a:prstGeom prst="line">
            <a:avLst/>
          </a:prstGeom>
          <a:noFill/>
          <a:ln w="15240">
            <a:solidFill>
              <a:srgbClr val="D5DAE6"/>
            </a:solidFill>
            <a:prstDash val="solid"/>
          </a:ln>
        </p:spPr>
      </p:sp>
      <p:pic>
        <p:nvPicPr>
          <p:cNvPr id="9" name="Image 1" descr="preencoded.png">    </p:cNvPr>
          <p:cNvPicPr>
            <a:picLocks noChangeAspect="1"/>
          </p:cNvPicPr>
          <p:nvPr/>
        </p:nvPicPr>
        <p:blipFill>
          <a:blip r:embed="rId2"/>
          <a:stretch>
            <a:fillRect/>
          </a:stretch>
        </p:blipFill>
        <p:spPr>
          <a:xfrm>
            <a:off x="6355080" y="2286000"/>
            <a:ext cx="457200" cy="457200"/>
          </a:xfrm>
          <a:prstGeom prst="rect">
            <a:avLst/>
          </a:prstGeom>
        </p:spPr>
      </p:pic>
      <p:sp>
        <p:nvSpPr>
          <p:cNvPr id="10" name="Text 6"/>
          <p:cNvSpPr/>
          <p:nvPr/>
        </p:nvSpPr>
        <p:spPr>
          <a:xfrm>
            <a:off x="6976872" y="2249424"/>
            <a:ext cx="4572000" cy="411480"/>
          </a:xfrm>
          <a:prstGeom prst="rect">
            <a:avLst/>
          </a:prstGeom>
          <a:noFill/>
          <a:ln/>
        </p:spPr>
        <p:txBody>
          <a:bodyPr wrap="square" rtlCol="0" anchor="ctr">
            <a:normAutofit/>
          </a:bodyPr>
          <a:lstStyle/>
          <a:p>
            <a:pPr indent="0" marL="0">
              <a:buNone/>
            </a:pPr>
            <a:r>
              <a:rPr lang="en-US" sz="1700" b="1" dirty="0">
                <a:solidFill>
                  <a:srgbClr val="1F5230"/>
                </a:solidFill>
                <a:latin typeface="Cambria" pitchFamily="34" charset="0"/>
                <a:ea typeface="Cambria" pitchFamily="34" charset="-122"/>
                <a:cs typeface="Cambria" pitchFamily="34" charset="-120"/>
              </a:rPr>
              <a:t>Fits a body of States</a:t>
            </a:r>
            <a:endParaRPr lang="en-US" sz="1700" dirty="0"/>
          </a:p>
        </p:txBody>
      </p:sp>
      <p:sp>
        <p:nvSpPr>
          <p:cNvPr id="11" name="Text 7"/>
          <p:cNvSpPr/>
          <p:nvPr/>
        </p:nvSpPr>
        <p:spPr>
          <a:xfrm>
            <a:off x="6976872" y="2670048"/>
            <a:ext cx="4572000" cy="731520"/>
          </a:xfrm>
          <a:prstGeom prst="rect">
            <a:avLst/>
          </a:prstGeom>
          <a:noFill/>
          <a:ln/>
        </p:spPr>
        <p:txBody>
          <a:bodyPr wrap="square" rtlCol="0" anchor="t">
            <a:normAutofit/>
          </a:bodyPr>
          <a:lstStyle/>
          <a:p>
            <a:pPr indent="0" marL="0">
              <a:buNone/>
            </a:pPr>
            <a:r>
              <a:rPr lang="en-US" sz="1350" dirty="0">
                <a:solidFill>
                  <a:srgbClr val="1A2340"/>
                </a:solidFill>
                <a:latin typeface="Calibri" pitchFamily="34" charset="0"/>
                <a:ea typeface="Calibri" pitchFamily="34" charset="-122"/>
                <a:cs typeface="Calibri" pitchFamily="34" charset="-120"/>
              </a:rPr>
              <a:t>A purpose trust needs no named beneficiaries; its purpose is institutional.</a:t>
            </a:r>
            <a:endParaRPr lang="en-US" sz="1350" dirty="0"/>
          </a:p>
        </p:txBody>
      </p:sp>
      <p:pic>
        <p:nvPicPr>
          <p:cNvPr id="12" name="Image 2" descr="preencoded.png">    </p:cNvPr>
          <p:cNvPicPr>
            <a:picLocks noChangeAspect="1"/>
          </p:cNvPicPr>
          <p:nvPr/>
        </p:nvPicPr>
        <p:blipFill>
          <a:blip r:embed="rId3"/>
          <a:stretch>
            <a:fillRect/>
          </a:stretch>
        </p:blipFill>
        <p:spPr>
          <a:xfrm>
            <a:off x="640080" y="3611880"/>
            <a:ext cx="457200" cy="457200"/>
          </a:xfrm>
          <a:prstGeom prst="rect">
            <a:avLst/>
          </a:prstGeom>
        </p:spPr>
      </p:pic>
      <p:sp>
        <p:nvSpPr>
          <p:cNvPr id="13" name="Text 8"/>
          <p:cNvSpPr/>
          <p:nvPr/>
        </p:nvSpPr>
        <p:spPr>
          <a:xfrm>
            <a:off x="1261872" y="3575304"/>
            <a:ext cx="4572000" cy="411480"/>
          </a:xfrm>
          <a:prstGeom prst="rect">
            <a:avLst/>
          </a:prstGeom>
          <a:noFill/>
          <a:ln/>
        </p:spPr>
        <p:txBody>
          <a:bodyPr wrap="square" rtlCol="0" anchor="ctr">
            <a:normAutofit/>
          </a:bodyPr>
          <a:lstStyle/>
          <a:p>
            <a:pPr indent="0" marL="0">
              <a:buNone/>
            </a:pPr>
            <a:r>
              <a:rPr lang="en-US" sz="1700" b="1" dirty="0">
                <a:solidFill>
                  <a:srgbClr val="1F5230"/>
                </a:solidFill>
                <a:latin typeface="Cambria" pitchFamily="34" charset="0"/>
                <a:ea typeface="Cambria" pitchFamily="34" charset="-122"/>
                <a:cs typeface="Cambria" pitchFamily="34" charset="-120"/>
              </a:rPr>
              <a:t>Unlocks funding &amp; staff</a:t>
            </a:r>
            <a:endParaRPr lang="en-US" sz="1700" dirty="0"/>
          </a:p>
        </p:txBody>
      </p:sp>
      <p:sp>
        <p:nvSpPr>
          <p:cNvPr id="14" name="Text 9"/>
          <p:cNvSpPr/>
          <p:nvPr/>
        </p:nvSpPr>
        <p:spPr>
          <a:xfrm>
            <a:off x="1261872" y="3995928"/>
            <a:ext cx="4572000" cy="731520"/>
          </a:xfrm>
          <a:prstGeom prst="rect">
            <a:avLst/>
          </a:prstGeom>
          <a:noFill/>
          <a:ln/>
        </p:spPr>
        <p:txBody>
          <a:bodyPr wrap="square" rtlCol="0" anchor="t">
            <a:normAutofit/>
          </a:bodyPr>
          <a:lstStyle/>
          <a:p>
            <a:pPr indent="0" marL="0">
              <a:buNone/>
            </a:pPr>
            <a:r>
              <a:rPr lang="en-US" sz="1350" dirty="0">
                <a:solidFill>
                  <a:srgbClr val="1A2340"/>
                </a:solidFill>
                <a:latin typeface="Calibri" pitchFamily="34" charset="0"/>
                <a:ea typeface="Calibri" pitchFamily="34" charset="-122"/>
                <a:cs typeface="Calibri" pitchFamily="34" charset="-120"/>
              </a:rPr>
              <a:t>Legal personality lets it receive seed funding, hire and sign MoUs with NQAs.</a:t>
            </a:r>
            <a:endParaRPr lang="en-US" sz="1350" dirty="0"/>
          </a:p>
        </p:txBody>
      </p:sp>
      <p:sp>
        <p:nvSpPr>
          <p:cNvPr id="15" name="Shape 10"/>
          <p:cNvSpPr/>
          <p:nvPr/>
        </p:nvSpPr>
        <p:spPr>
          <a:xfrm>
            <a:off x="6080760" y="3611880"/>
            <a:ext cx="0" cy="1051560"/>
          </a:xfrm>
          <a:prstGeom prst="line">
            <a:avLst/>
          </a:prstGeom>
          <a:noFill/>
          <a:ln w="15240">
            <a:solidFill>
              <a:srgbClr val="D5DAE6"/>
            </a:solidFill>
            <a:prstDash val="solid"/>
          </a:ln>
        </p:spPr>
      </p:sp>
      <p:pic>
        <p:nvPicPr>
          <p:cNvPr id="16" name="Image 3" descr="preencoded.png">    </p:cNvPr>
          <p:cNvPicPr>
            <a:picLocks noChangeAspect="1"/>
          </p:cNvPicPr>
          <p:nvPr/>
        </p:nvPicPr>
        <p:blipFill>
          <a:blip r:embed="rId4"/>
          <a:stretch>
            <a:fillRect/>
          </a:stretch>
        </p:blipFill>
        <p:spPr>
          <a:xfrm>
            <a:off x="6355080" y="3611880"/>
            <a:ext cx="457200" cy="457200"/>
          </a:xfrm>
          <a:prstGeom prst="rect">
            <a:avLst/>
          </a:prstGeom>
        </p:spPr>
      </p:pic>
      <p:sp>
        <p:nvSpPr>
          <p:cNvPr id="17" name="Text 11"/>
          <p:cNvSpPr/>
          <p:nvPr/>
        </p:nvSpPr>
        <p:spPr>
          <a:xfrm>
            <a:off x="6976872" y="3575304"/>
            <a:ext cx="4572000" cy="411480"/>
          </a:xfrm>
          <a:prstGeom prst="rect">
            <a:avLst/>
          </a:prstGeom>
          <a:noFill/>
          <a:ln/>
        </p:spPr>
        <p:txBody>
          <a:bodyPr wrap="square" rtlCol="0" anchor="ctr">
            <a:normAutofit/>
          </a:bodyPr>
          <a:lstStyle/>
          <a:p>
            <a:pPr indent="0" marL="0">
              <a:buNone/>
            </a:pPr>
            <a:r>
              <a:rPr lang="en-US" sz="1700" b="1" dirty="0">
                <a:solidFill>
                  <a:srgbClr val="1F5230"/>
                </a:solidFill>
                <a:latin typeface="Cambria" pitchFamily="34" charset="0"/>
                <a:ea typeface="Cambria" pitchFamily="34" charset="-122"/>
                <a:cs typeface="Cambria" pitchFamily="34" charset="-120"/>
              </a:rPr>
              <a:t>Low cost &amp; low risk</a:t>
            </a:r>
            <a:endParaRPr lang="en-US" sz="1700" dirty="0"/>
          </a:p>
        </p:txBody>
      </p:sp>
      <p:sp>
        <p:nvSpPr>
          <p:cNvPr id="18" name="Text 12"/>
          <p:cNvSpPr/>
          <p:nvPr/>
        </p:nvSpPr>
        <p:spPr>
          <a:xfrm>
            <a:off x="6976872" y="3995928"/>
            <a:ext cx="4572000" cy="731520"/>
          </a:xfrm>
          <a:prstGeom prst="rect">
            <a:avLst/>
          </a:prstGeom>
          <a:noFill/>
          <a:ln/>
        </p:spPr>
        <p:txBody>
          <a:bodyPr wrap="square" rtlCol="0" anchor="t">
            <a:normAutofit/>
          </a:bodyPr>
          <a:lstStyle/>
          <a:p>
            <a:pPr indent="0" marL="0">
              <a:buNone/>
            </a:pPr>
            <a:r>
              <a:rPr lang="en-US" sz="1350" dirty="0">
                <a:solidFill>
                  <a:srgbClr val="1A2340"/>
                </a:solidFill>
                <a:latin typeface="Calibri" pitchFamily="34" charset="0"/>
                <a:ea typeface="Calibri" pitchFamily="34" charset="-122"/>
                <a:cs typeface="Calibri" pitchFamily="34" charset="-120"/>
              </a:rPr>
              <a:t>A modest, well-understood process — reversible and adaptable as it grows.</a:t>
            </a:r>
            <a:endParaRPr lang="en-US" sz="1350" dirty="0"/>
          </a:p>
        </p:txBody>
      </p:sp>
      <p:pic>
        <p:nvPicPr>
          <p:cNvPr id="19" name="Image 4" descr="preencoded.png">    </p:cNvPr>
          <p:cNvPicPr>
            <a:picLocks noChangeAspect="1"/>
          </p:cNvPicPr>
          <p:nvPr/>
        </p:nvPicPr>
        <p:blipFill>
          <a:blip r:embed="rId5"/>
          <a:stretch>
            <a:fillRect/>
          </a:stretch>
        </p:blipFill>
        <p:spPr>
          <a:xfrm>
            <a:off x="640080" y="4937760"/>
            <a:ext cx="457200" cy="457200"/>
          </a:xfrm>
          <a:prstGeom prst="rect">
            <a:avLst/>
          </a:prstGeom>
        </p:spPr>
      </p:pic>
      <p:sp>
        <p:nvSpPr>
          <p:cNvPr id="20" name="Text 13"/>
          <p:cNvSpPr/>
          <p:nvPr/>
        </p:nvSpPr>
        <p:spPr>
          <a:xfrm>
            <a:off x="1261872" y="4901184"/>
            <a:ext cx="4572000" cy="411480"/>
          </a:xfrm>
          <a:prstGeom prst="rect">
            <a:avLst/>
          </a:prstGeom>
          <a:noFill/>
          <a:ln/>
        </p:spPr>
        <p:txBody>
          <a:bodyPr wrap="square" rtlCol="0" anchor="ctr">
            <a:normAutofit/>
          </a:bodyPr>
          <a:lstStyle/>
          <a:p>
            <a:pPr indent="0" marL="0">
              <a:buNone/>
            </a:pPr>
            <a:r>
              <a:rPr lang="en-US" sz="1700" b="1" dirty="0">
                <a:solidFill>
                  <a:srgbClr val="1F5230"/>
                </a:solidFill>
                <a:latin typeface="Cambria" pitchFamily="34" charset="0"/>
                <a:ea typeface="Cambria" pitchFamily="34" charset="-122"/>
                <a:cs typeface="Cambria" pitchFamily="34" charset="-120"/>
              </a:rPr>
              <a:t>Built to transition</a:t>
            </a:r>
            <a:endParaRPr lang="en-US" sz="1700" dirty="0"/>
          </a:p>
        </p:txBody>
      </p:sp>
      <p:sp>
        <p:nvSpPr>
          <p:cNvPr id="21" name="Text 14"/>
          <p:cNvSpPr/>
          <p:nvPr/>
        </p:nvSpPr>
        <p:spPr>
          <a:xfrm>
            <a:off x="1261872" y="5321808"/>
            <a:ext cx="4572000" cy="731520"/>
          </a:xfrm>
          <a:prstGeom prst="rect">
            <a:avLst/>
          </a:prstGeom>
          <a:noFill/>
          <a:ln/>
        </p:spPr>
        <p:txBody>
          <a:bodyPr wrap="square" rtlCol="0" anchor="t">
            <a:normAutofit/>
          </a:bodyPr>
          <a:lstStyle/>
          <a:p>
            <a:pPr indent="0" marL="0">
              <a:buNone/>
            </a:pPr>
            <a:r>
              <a:rPr lang="en-US" sz="1350" dirty="0">
                <a:solidFill>
                  <a:srgbClr val="1A2340"/>
                </a:solidFill>
                <a:latin typeface="Calibri" pitchFamily="34" charset="0"/>
                <a:ea typeface="Calibri" pitchFamily="34" charset="-122"/>
                <a:cs typeface="Calibri" pitchFamily="34" charset="-120"/>
              </a:rPr>
              <a:t>The Trust Deed pre-records the move to the treaty body from day one.</a:t>
            </a:r>
            <a:endParaRPr lang="en-US" sz="1350" dirty="0"/>
          </a:p>
        </p:txBody>
      </p:sp>
      <p:sp>
        <p:nvSpPr>
          <p:cNvPr id="22" name="Shape 15"/>
          <p:cNvSpPr/>
          <p:nvPr/>
        </p:nvSpPr>
        <p:spPr>
          <a:xfrm>
            <a:off x="6080760" y="4937760"/>
            <a:ext cx="0" cy="1051560"/>
          </a:xfrm>
          <a:prstGeom prst="line">
            <a:avLst/>
          </a:prstGeom>
          <a:noFill/>
          <a:ln w="15240">
            <a:solidFill>
              <a:srgbClr val="D5DAE6"/>
            </a:solidFill>
            <a:prstDash val="solid"/>
          </a:ln>
        </p:spPr>
      </p:sp>
      <p:pic>
        <p:nvPicPr>
          <p:cNvPr id="23" name="Image 5" descr="preencoded.png">    </p:cNvPr>
          <p:cNvPicPr>
            <a:picLocks noChangeAspect="1"/>
          </p:cNvPicPr>
          <p:nvPr/>
        </p:nvPicPr>
        <p:blipFill>
          <a:blip r:embed="rId6"/>
          <a:stretch>
            <a:fillRect/>
          </a:stretch>
        </p:blipFill>
        <p:spPr>
          <a:xfrm>
            <a:off x="6355080" y="4937760"/>
            <a:ext cx="457200" cy="457200"/>
          </a:xfrm>
          <a:prstGeom prst="rect">
            <a:avLst/>
          </a:prstGeom>
        </p:spPr>
      </p:pic>
      <p:sp>
        <p:nvSpPr>
          <p:cNvPr id="24" name="Text 16"/>
          <p:cNvSpPr/>
          <p:nvPr/>
        </p:nvSpPr>
        <p:spPr>
          <a:xfrm>
            <a:off x="6976872" y="4901184"/>
            <a:ext cx="4572000" cy="411480"/>
          </a:xfrm>
          <a:prstGeom prst="rect">
            <a:avLst/>
          </a:prstGeom>
          <a:noFill/>
          <a:ln/>
        </p:spPr>
        <p:txBody>
          <a:bodyPr wrap="square" rtlCol="0" anchor="ctr">
            <a:normAutofit/>
          </a:bodyPr>
          <a:lstStyle/>
          <a:p>
            <a:pPr indent="0" marL="0">
              <a:buNone/>
            </a:pPr>
            <a:r>
              <a:rPr lang="en-US" sz="1700" b="1" dirty="0">
                <a:solidFill>
                  <a:srgbClr val="1F5230"/>
                </a:solidFill>
                <a:latin typeface="Cambria" pitchFamily="34" charset="0"/>
                <a:ea typeface="Cambria" pitchFamily="34" charset="-122"/>
                <a:cs typeface="Cambria" pitchFamily="34" charset="-120"/>
              </a:rPr>
              <a:t>Momentum builds the case</a:t>
            </a:r>
            <a:endParaRPr lang="en-US" sz="1700" dirty="0"/>
          </a:p>
        </p:txBody>
      </p:sp>
      <p:sp>
        <p:nvSpPr>
          <p:cNvPr id="25" name="Text 17"/>
          <p:cNvSpPr/>
          <p:nvPr/>
        </p:nvSpPr>
        <p:spPr>
          <a:xfrm>
            <a:off x="6976872" y="5321808"/>
            <a:ext cx="4572000" cy="731520"/>
          </a:xfrm>
          <a:prstGeom prst="rect">
            <a:avLst/>
          </a:prstGeom>
          <a:noFill/>
          <a:ln/>
        </p:spPr>
        <p:txBody>
          <a:bodyPr wrap="square" rtlCol="0" anchor="t">
            <a:normAutofit/>
          </a:bodyPr>
          <a:lstStyle/>
          <a:p>
            <a:pPr indent="0" marL="0">
              <a:buNone/>
            </a:pPr>
            <a:r>
              <a:rPr lang="en-US" sz="1350" dirty="0">
                <a:solidFill>
                  <a:srgbClr val="1A2340"/>
                </a:solidFill>
                <a:latin typeface="Calibri" pitchFamily="34" charset="0"/>
                <a:ea typeface="Calibri" pitchFamily="34" charset="-122"/>
                <a:cs typeface="Calibri" pitchFamily="34" charset="-120"/>
              </a:rPr>
              <a:t>Operating now demonstrates value and strengthens the eventual treaty case.</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243978"/>
        </a:solidFill>
      </p:bgPr>
    </p:bg>
    <p:spTree>
      <p:nvGrpSpPr>
        <p:cNvPr id="1" name=""/>
        <p:cNvGrpSpPr/>
        <p:nvPr/>
      </p:nvGrpSpPr>
      <p:grpSpPr>
        <a:xfrm>
          <a:off x="0" y="0"/>
          <a:ext cx="0" cy="0"/>
          <a:chOff x="0" y="0"/>
          <a:chExt cx="0" cy="0"/>
        </a:xfrm>
      </p:grpSpPr>
      <p:sp>
        <p:nvSpPr>
          <p:cNvPr id="2" name="Text 0"/>
          <p:cNvSpPr/>
          <p:nvPr/>
        </p:nvSpPr>
        <p:spPr>
          <a:xfrm>
            <a:off x="640080" y="457200"/>
            <a:ext cx="10881360" cy="640080"/>
          </a:xfrm>
          <a:prstGeom prst="rect">
            <a:avLst/>
          </a:prstGeom>
          <a:noFill/>
          <a:ln/>
        </p:spPr>
        <p:txBody>
          <a:bodyPr wrap="square" rtlCol="0" anchor="ctr">
            <a:normAutofit/>
          </a:bodyPr>
          <a:lstStyle/>
          <a:p>
            <a:pPr indent="0" marL="0">
              <a:buNone/>
            </a:pPr>
            <a:r>
              <a:rPr lang="en-US" sz="3400" b="1" dirty="0">
                <a:solidFill>
                  <a:srgbClr val="FFFFFF"/>
                </a:solidFill>
                <a:latin typeface="Cambria" pitchFamily="34" charset="0"/>
                <a:ea typeface="Cambria" pitchFamily="34" charset="-122"/>
                <a:cs typeface="Cambria" pitchFamily="34" charset="-120"/>
              </a:rPr>
              <a:t>How the Trust Carries Us to the Treaty</a:t>
            </a:r>
            <a:endParaRPr lang="en-US" sz="3400" dirty="0"/>
          </a:p>
        </p:txBody>
      </p:sp>
      <p:sp>
        <p:nvSpPr>
          <p:cNvPr id="3" name="Shape 1"/>
          <p:cNvSpPr/>
          <p:nvPr/>
        </p:nvSpPr>
        <p:spPr>
          <a:xfrm>
            <a:off x="658368" y="1170432"/>
            <a:ext cx="2194560" cy="0"/>
          </a:xfrm>
          <a:prstGeom prst="line">
            <a:avLst/>
          </a:prstGeom>
          <a:noFill/>
          <a:ln w="38100">
            <a:solidFill>
              <a:srgbClr val="CB9B51"/>
            </a:solidFill>
            <a:prstDash val="solid"/>
          </a:ln>
        </p:spPr>
      </p:sp>
      <p:sp>
        <p:nvSpPr>
          <p:cNvPr id="4" name="Text 2"/>
          <p:cNvSpPr/>
          <p:nvPr/>
        </p:nvSpPr>
        <p:spPr>
          <a:xfrm>
            <a:off x="640080" y="1298448"/>
            <a:ext cx="10881360" cy="548640"/>
          </a:xfrm>
          <a:prstGeom prst="rect">
            <a:avLst/>
          </a:prstGeom>
          <a:noFill/>
          <a:ln/>
        </p:spPr>
        <p:txBody>
          <a:bodyPr wrap="square" rtlCol="0" anchor="t">
            <a:normAutofit/>
          </a:bodyPr>
          <a:lstStyle/>
          <a:p>
            <a:pPr indent="0" marL="0">
              <a:buNone/>
            </a:pPr>
            <a:r>
              <a:rPr lang="en-US" sz="1600" dirty="0">
                <a:solidFill>
                  <a:srgbClr val="8FBF9F"/>
                </a:solidFill>
                <a:latin typeface="Calibri" pitchFamily="34" charset="0"/>
                <a:ea typeface="Calibri" pitchFamily="34" charset="-122"/>
                <a:cs typeface="Calibri" pitchFamily="34" charset="-120"/>
              </a:rPr>
              <a:t>Choosing the trust now de-risks the treaty — it doesn't replace it.</a:t>
            </a:r>
            <a:endParaRPr lang="en-US" sz="1600" dirty="0"/>
          </a:p>
        </p:txBody>
      </p:sp>
      <p:sp>
        <p:nvSpPr>
          <p:cNvPr id="5" name="Text 3"/>
          <p:cNvSpPr/>
          <p:nvPr/>
        </p:nvSpPr>
        <p:spPr>
          <a:xfrm>
            <a:off x="640080" y="2606040"/>
            <a:ext cx="2615184" cy="914400"/>
          </a:xfrm>
          <a:prstGeom prst="rect">
            <a:avLst/>
          </a:prstGeom>
          <a:noFill/>
          <a:ln/>
        </p:spPr>
        <p:txBody>
          <a:bodyPr wrap="square" rtlCol="0" anchor="ctr"/>
          <a:lstStyle/>
          <a:p>
            <a:pPr algn="ctr" indent="0" marL="0">
              <a:buNone/>
            </a:pPr>
            <a:r>
              <a:rPr lang="en-US" sz="4800" b="1" dirty="0">
                <a:solidFill>
                  <a:srgbClr val="CB9B51"/>
                </a:solidFill>
                <a:latin typeface="Cambria" pitchFamily="34" charset="0"/>
                <a:ea typeface="Cambria" pitchFamily="34" charset="-122"/>
                <a:cs typeface="Cambria" pitchFamily="34" charset="-120"/>
              </a:rPr>
              <a:t>1</a:t>
            </a:r>
            <a:endParaRPr lang="en-US" sz="4800" dirty="0"/>
          </a:p>
        </p:txBody>
      </p:sp>
      <p:sp>
        <p:nvSpPr>
          <p:cNvPr id="6" name="Text 4"/>
          <p:cNvSpPr/>
          <p:nvPr/>
        </p:nvSpPr>
        <p:spPr>
          <a:xfrm>
            <a:off x="640080" y="3657600"/>
            <a:ext cx="2615184" cy="502920"/>
          </a:xfrm>
          <a:prstGeom prst="rect">
            <a:avLst/>
          </a:prstGeom>
          <a:noFill/>
          <a:ln/>
        </p:spPr>
        <p:txBody>
          <a:bodyPr wrap="square" rtlCol="0" anchor="ctr">
            <a:normAutofit/>
          </a:bodyPr>
          <a:lstStyle/>
          <a:p>
            <a:pPr algn="ctr" indent="0" marL="0">
              <a:buNone/>
            </a:pPr>
            <a:r>
              <a:rPr lang="en-US" sz="1700" b="1" dirty="0">
                <a:solidFill>
                  <a:srgbClr val="FFFFFF"/>
                </a:solidFill>
                <a:latin typeface="Cambria" pitchFamily="34" charset="0"/>
                <a:ea typeface="Cambria" pitchFamily="34" charset="-122"/>
                <a:cs typeface="Cambria" pitchFamily="34" charset="-120"/>
              </a:rPr>
              <a:t>Establish the Trust</a:t>
            </a:r>
            <a:endParaRPr lang="en-US" sz="1700" dirty="0"/>
          </a:p>
        </p:txBody>
      </p:sp>
      <p:sp>
        <p:nvSpPr>
          <p:cNvPr id="7" name="Text 5"/>
          <p:cNvSpPr/>
          <p:nvPr/>
        </p:nvSpPr>
        <p:spPr>
          <a:xfrm>
            <a:off x="640080" y="4178808"/>
            <a:ext cx="2615184" cy="1097280"/>
          </a:xfrm>
          <a:prstGeom prst="rect">
            <a:avLst/>
          </a:prstGeom>
          <a:noFill/>
          <a:ln/>
        </p:spPr>
        <p:txBody>
          <a:bodyPr wrap="square" rtlCol="0" anchor="t">
            <a:normAutofit/>
          </a:bodyPr>
          <a:lstStyle/>
          <a:p>
            <a:pPr algn="ctr" indent="0" marL="0">
              <a:buNone/>
            </a:pPr>
            <a:r>
              <a:rPr lang="en-US" sz="1350" dirty="0">
                <a:solidFill>
                  <a:srgbClr val="DCE3F5"/>
                </a:solidFill>
                <a:latin typeface="Calibri" pitchFamily="34" charset="0"/>
                <a:ea typeface="Calibri" pitchFamily="34" charset="-122"/>
                <a:cs typeface="Calibri" pitchFamily="34" charset="-120"/>
              </a:rPr>
              <a:t>Network gains legal personality and begins operating.</a:t>
            </a:r>
            <a:endParaRPr lang="en-US" sz="1350" dirty="0"/>
          </a:p>
        </p:txBody>
      </p:sp>
      <p:sp>
        <p:nvSpPr>
          <p:cNvPr id="8" name="Text 6"/>
          <p:cNvSpPr/>
          <p:nvPr/>
        </p:nvSpPr>
        <p:spPr>
          <a:xfrm>
            <a:off x="3273552" y="2788920"/>
            <a:ext cx="192024" cy="548640"/>
          </a:xfrm>
          <a:prstGeom prst="rect">
            <a:avLst/>
          </a:prstGeom>
          <a:noFill/>
          <a:ln/>
        </p:spPr>
        <p:txBody>
          <a:bodyPr wrap="square" rtlCol="0" anchor="ctr"/>
          <a:lstStyle/>
          <a:p>
            <a:pPr algn="ctr" indent="0" marL="0">
              <a:buNone/>
            </a:pPr>
            <a:r>
              <a:rPr lang="en-US" sz="2400" b="1" dirty="0">
                <a:solidFill>
                  <a:srgbClr val="E6C689"/>
                </a:solidFill>
                <a:latin typeface="Cambria" pitchFamily="34" charset="0"/>
                <a:ea typeface="Cambria" pitchFamily="34" charset="-122"/>
                <a:cs typeface="Cambria" pitchFamily="34" charset="-120"/>
              </a:rPr>
              <a:t>→</a:t>
            </a:r>
            <a:endParaRPr lang="en-US" sz="2400" dirty="0"/>
          </a:p>
        </p:txBody>
      </p:sp>
      <p:sp>
        <p:nvSpPr>
          <p:cNvPr id="9" name="Text 7"/>
          <p:cNvSpPr/>
          <p:nvPr/>
        </p:nvSpPr>
        <p:spPr>
          <a:xfrm>
            <a:off x="3483864" y="2606040"/>
            <a:ext cx="2615184" cy="914400"/>
          </a:xfrm>
          <a:prstGeom prst="rect">
            <a:avLst/>
          </a:prstGeom>
          <a:noFill/>
          <a:ln/>
        </p:spPr>
        <p:txBody>
          <a:bodyPr wrap="square" rtlCol="0" anchor="ctr"/>
          <a:lstStyle/>
          <a:p>
            <a:pPr algn="ctr" indent="0" marL="0">
              <a:buNone/>
            </a:pPr>
            <a:r>
              <a:rPr lang="en-US" sz="4800" b="1" dirty="0">
                <a:solidFill>
                  <a:srgbClr val="CB9B51"/>
                </a:solidFill>
                <a:latin typeface="Cambria" pitchFamily="34" charset="0"/>
                <a:ea typeface="Cambria" pitchFamily="34" charset="-122"/>
                <a:cs typeface="Cambria" pitchFamily="34" charset="-120"/>
              </a:rPr>
              <a:t>2</a:t>
            </a:r>
            <a:endParaRPr lang="en-US" sz="4800" dirty="0"/>
          </a:p>
        </p:txBody>
      </p:sp>
      <p:sp>
        <p:nvSpPr>
          <p:cNvPr id="10" name="Text 8"/>
          <p:cNvSpPr/>
          <p:nvPr/>
        </p:nvSpPr>
        <p:spPr>
          <a:xfrm>
            <a:off x="3483864" y="3657600"/>
            <a:ext cx="2615184" cy="502920"/>
          </a:xfrm>
          <a:prstGeom prst="rect">
            <a:avLst/>
          </a:prstGeom>
          <a:noFill/>
          <a:ln/>
        </p:spPr>
        <p:txBody>
          <a:bodyPr wrap="square" rtlCol="0" anchor="ctr">
            <a:normAutofit/>
          </a:bodyPr>
          <a:lstStyle/>
          <a:p>
            <a:pPr algn="ctr" indent="0" marL="0">
              <a:buNone/>
            </a:pPr>
            <a:r>
              <a:rPr lang="en-US" sz="1700" b="1" dirty="0">
                <a:solidFill>
                  <a:srgbClr val="FFFFFF"/>
                </a:solidFill>
                <a:latin typeface="Cambria" pitchFamily="34" charset="0"/>
                <a:ea typeface="Cambria" pitchFamily="34" charset="-122"/>
                <a:cs typeface="Cambria" pitchFamily="34" charset="-120"/>
              </a:rPr>
              <a:t>Operate &amp; demonstrate</a:t>
            </a:r>
            <a:endParaRPr lang="en-US" sz="1700" dirty="0"/>
          </a:p>
        </p:txBody>
      </p:sp>
      <p:sp>
        <p:nvSpPr>
          <p:cNvPr id="11" name="Text 9"/>
          <p:cNvSpPr/>
          <p:nvPr/>
        </p:nvSpPr>
        <p:spPr>
          <a:xfrm>
            <a:off x="3483864" y="4178808"/>
            <a:ext cx="2615184" cy="1097280"/>
          </a:xfrm>
          <a:prstGeom prst="rect">
            <a:avLst/>
          </a:prstGeom>
          <a:noFill/>
          <a:ln/>
        </p:spPr>
        <p:txBody>
          <a:bodyPr wrap="square" rtlCol="0" anchor="t">
            <a:normAutofit/>
          </a:bodyPr>
          <a:lstStyle/>
          <a:p>
            <a:pPr algn="ctr" indent="0" marL="0">
              <a:buNone/>
            </a:pPr>
            <a:r>
              <a:rPr lang="en-US" sz="1350" dirty="0">
                <a:solidFill>
                  <a:srgbClr val="DCE3F5"/>
                </a:solidFill>
                <a:latin typeface="Calibri" pitchFamily="34" charset="0"/>
                <a:ea typeface="Calibri" pitchFamily="34" charset="-122"/>
                <a:cs typeface="Calibri" pitchFamily="34" charset="-120"/>
              </a:rPr>
              <a:t>Deliver value, build partnerships and a funding track record.</a:t>
            </a:r>
            <a:endParaRPr lang="en-US" sz="1350" dirty="0"/>
          </a:p>
        </p:txBody>
      </p:sp>
      <p:sp>
        <p:nvSpPr>
          <p:cNvPr id="12" name="Text 10"/>
          <p:cNvSpPr/>
          <p:nvPr/>
        </p:nvSpPr>
        <p:spPr>
          <a:xfrm>
            <a:off x="6117336" y="2788920"/>
            <a:ext cx="192024" cy="548640"/>
          </a:xfrm>
          <a:prstGeom prst="rect">
            <a:avLst/>
          </a:prstGeom>
          <a:noFill/>
          <a:ln/>
        </p:spPr>
        <p:txBody>
          <a:bodyPr wrap="square" rtlCol="0" anchor="ctr"/>
          <a:lstStyle/>
          <a:p>
            <a:pPr algn="ctr" indent="0" marL="0">
              <a:buNone/>
            </a:pPr>
            <a:r>
              <a:rPr lang="en-US" sz="2400" b="1" dirty="0">
                <a:solidFill>
                  <a:srgbClr val="E6C689"/>
                </a:solidFill>
                <a:latin typeface="Cambria" pitchFamily="34" charset="0"/>
                <a:ea typeface="Cambria" pitchFamily="34" charset="-122"/>
                <a:cs typeface="Cambria" pitchFamily="34" charset="-120"/>
              </a:rPr>
              <a:t>→</a:t>
            </a:r>
            <a:endParaRPr lang="en-US" sz="2400" dirty="0"/>
          </a:p>
        </p:txBody>
      </p:sp>
      <p:sp>
        <p:nvSpPr>
          <p:cNvPr id="13" name="Text 11"/>
          <p:cNvSpPr/>
          <p:nvPr/>
        </p:nvSpPr>
        <p:spPr>
          <a:xfrm>
            <a:off x="6327648" y="2606040"/>
            <a:ext cx="2615184" cy="914400"/>
          </a:xfrm>
          <a:prstGeom prst="rect">
            <a:avLst/>
          </a:prstGeom>
          <a:noFill/>
          <a:ln/>
        </p:spPr>
        <p:txBody>
          <a:bodyPr wrap="square" rtlCol="0" anchor="ctr"/>
          <a:lstStyle/>
          <a:p>
            <a:pPr algn="ctr" indent="0" marL="0">
              <a:buNone/>
            </a:pPr>
            <a:r>
              <a:rPr lang="en-US" sz="4800" b="1" dirty="0">
                <a:solidFill>
                  <a:srgbClr val="CB9B51"/>
                </a:solidFill>
                <a:latin typeface="Cambria" pitchFamily="34" charset="0"/>
                <a:ea typeface="Cambria" pitchFamily="34" charset="-122"/>
                <a:cs typeface="Cambria" pitchFamily="34" charset="-120"/>
              </a:rPr>
              <a:t>3</a:t>
            </a:r>
            <a:endParaRPr lang="en-US" sz="4800" dirty="0"/>
          </a:p>
        </p:txBody>
      </p:sp>
      <p:sp>
        <p:nvSpPr>
          <p:cNvPr id="14" name="Text 12"/>
          <p:cNvSpPr/>
          <p:nvPr/>
        </p:nvSpPr>
        <p:spPr>
          <a:xfrm>
            <a:off x="6327648" y="3657600"/>
            <a:ext cx="2615184" cy="502920"/>
          </a:xfrm>
          <a:prstGeom prst="rect">
            <a:avLst/>
          </a:prstGeom>
          <a:noFill/>
          <a:ln/>
        </p:spPr>
        <p:txBody>
          <a:bodyPr wrap="square" rtlCol="0" anchor="ctr">
            <a:normAutofit/>
          </a:bodyPr>
          <a:lstStyle/>
          <a:p>
            <a:pPr algn="ctr" indent="0" marL="0">
              <a:buNone/>
            </a:pPr>
            <a:r>
              <a:rPr lang="en-US" sz="1700" b="1" dirty="0">
                <a:solidFill>
                  <a:srgbClr val="FFFFFF"/>
                </a:solidFill>
                <a:latin typeface="Cambria" pitchFamily="34" charset="0"/>
                <a:ea typeface="Cambria" pitchFamily="34" charset="-122"/>
                <a:cs typeface="Cambria" pitchFamily="34" charset="-120"/>
              </a:rPr>
              <a:t>Negotiate the Treaty</a:t>
            </a:r>
            <a:endParaRPr lang="en-US" sz="1700" dirty="0"/>
          </a:p>
        </p:txBody>
      </p:sp>
      <p:sp>
        <p:nvSpPr>
          <p:cNvPr id="15" name="Text 13"/>
          <p:cNvSpPr/>
          <p:nvPr/>
        </p:nvSpPr>
        <p:spPr>
          <a:xfrm>
            <a:off x="6327648" y="4178808"/>
            <a:ext cx="2615184" cy="1097280"/>
          </a:xfrm>
          <a:prstGeom prst="rect">
            <a:avLst/>
          </a:prstGeom>
          <a:noFill/>
          <a:ln/>
        </p:spPr>
        <p:txBody>
          <a:bodyPr wrap="square" rtlCol="0" anchor="t">
            <a:normAutofit/>
          </a:bodyPr>
          <a:lstStyle/>
          <a:p>
            <a:pPr algn="ctr" indent="0" marL="0">
              <a:buNone/>
            </a:pPr>
            <a:r>
              <a:rPr lang="en-US" sz="1350" dirty="0">
                <a:solidFill>
                  <a:srgbClr val="DCE3F5"/>
                </a:solidFill>
                <a:latin typeface="Calibri" pitchFamily="34" charset="0"/>
                <a:ea typeface="Calibri" pitchFamily="34" charset="-122"/>
                <a:cs typeface="Calibri" pitchFamily="34" charset="-120"/>
              </a:rPr>
              <a:t>States advance the treaty in parallel, informed by real operations.</a:t>
            </a:r>
            <a:endParaRPr lang="en-US" sz="1350" dirty="0"/>
          </a:p>
        </p:txBody>
      </p:sp>
      <p:sp>
        <p:nvSpPr>
          <p:cNvPr id="16" name="Text 14"/>
          <p:cNvSpPr/>
          <p:nvPr/>
        </p:nvSpPr>
        <p:spPr>
          <a:xfrm>
            <a:off x="8961120" y="2788920"/>
            <a:ext cx="192024" cy="548640"/>
          </a:xfrm>
          <a:prstGeom prst="rect">
            <a:avLst/>
          </a:prstGeom>
          <a:noFill/>
          <a:ln/>
        </p:spPr>
        <p:txBody>
          <a:bodyPr wrap="square" rtlCol="0" anchor="ctr"/>
          <a:lstStyle/>
          <a:p>
            <a:pPr algn="ctr" indent="0" marL="0">
              <a:buNone/>
            </a:pPr>
            <a:r>
              <a:rPr lang="en-US" sz="2400" b="1" dirty="0">
                <a:solidFill>
                  <a:srgbClr val="E6C689"/>
                </a:solidFill>
                <a:latin typeface="Cambria" pitchFamily="34" charset="0"/>
                <a:ea typeface="Cambria" pitchFamily="34" charset="-122"/>
                <a:cs typeface="Cambria" pitchFamily="34" charset="-120"/>
              </a:rPr>
              <a:t>→</a:t>
            </a:r>
            <a:endParaRPr lang="en-US" sz="2400" dirty="0"/>
          </a:p>
        </p:txBody>
      </p:sp>
      <p:sp>
        <p:nvSpPr>
          <p:cNvPr id="17" name="Text 15"/>
          <p:cNvSpPr/>
          <p:nvPr/>
        </p:nvSpPr>
        <p:spPr>
          <a:xfrm>
            <a:off x="9171432" y="2606040"/>
            <a:ext cx="2615184" cy="914400"/>
          </a:xfrm>
          <a:prstGeom prst="rect">
            <a:avLst/>
          </a:prstGeom>
          <a:noFill/>
          <a:ln/>
        </p:spPr>
        <p:txBody>
          <a:bodyPr wrap="square" rtlCol="0" anchor="ctr"/>
          <a:lstStyle/>
          <a:p>
            <a:pPr algn="ctr" indent="0" marL="0">
              <a:buNone/>
            </a:pPr>
            <a:r>
              <a:rPr lang="en-US" sz="4800" b="1" dirty="0">
                <a:solidFill>
                  <a:srgbClr val="CB9B51"/>
                </a:solidFill>
                <a:latin typeface="Cambria" pitchFamily="34" charset="0"/>
                <a:ea typeface="Cambria" pitchFamily="34" charset="-122"/>
                <a:cs typeface="Cambria" pitchFamily="34" charset="-120"/>
              </a:rPr>
              <a:t>4</a:t>
            </a:r>
            <a:endParaRPr lang="en-US" sz="4800" dirty="0"/>
          </a:p>
        </p:txBody>
      </p:sp>
      <p:sp>
        <p:nvSpPr>
          <p:cNvPr id="18" name="Text 16"/>
          <p:cNvSpPr/>
          <p:nvPr/>
        </p:nvSpPr>
        <p:spPr>
          <a:xfrm>
            <a:off x="9171432" y="3657600"/>
            <a:ext cx="2615184" cy="502920"/>
          </a:xfrm>
          <a:prstGeom prst="rect">
            <a:avLst/>
          </a:prstGeom>
          <a:noFill/>
          <a:ln/>
        </p:spPr>
        <p:txBody>
          <a:bodyPr wrap="square" rtlCol="0" anchor="ctr">
            <a:normAutofit/>
          </a:bodyPr>
          <a:lstStyle/>
          <a:p>
            <a:pPr algn="ctr" indent="0" marL="0">
              <a:buNone/>
            </a:pPr>
            <a:r>
              <a:rPr lang="en-US" sz="1700" b="1" dirty="0">
                <a:solidFill>
                  <a:srgbClr val="FFFFFF"/>
                </a:solidFill>
                <a:latin typeface="Cambria" pitchFamily="34" charset="0"/>
                <a:ea typeface="Cambria" pitchFamily="34" charset="-122"/>
                <a:cs typeface="Cambria" pitchFamily="34" charset="-120"/>
              </a:rPr>
              <a:t>Transition assets</a:t>
            </a:r>
            <a:endParaRPr lang="en-US" sz="1700" dirty="0"/>
          </a:p>
        </p:txBody>
      </p:sp>
      <p:sp>
        <p:nvSpPr>
          <p:cNvPr id="19" name="Text 17"/>
          <p:cNvSpPr/>
          <p:nvPr/>
        </p:nvSpPr>
        <p:spPr>
          <a:xfrm>
            <a:off x="9171432" y="4178808"/>
            <a:ext cx="2615184" cy="1097280"/>
          </a:xfrm>
          <a:prstGeom prst="rect">
            <a:avLst/>
          </a:prstGeom>
          <a:noFill/>
          <a:ln/>
        </p:spPr>
        <p:txBody>
          <a:bodyPr wrap="square" rtlCol="0" anchor="t">
            <a:normAutofit/>
          </a:bodyPr>
          <a:lstStyle/>
          <a:p>
            <a:pPr algn="ctr" indent="0" marL="0">
              <a:buNone/>
            </a:pPr>
            <a:r>
              <a:rPr lang="en-US" sz="1350" dirty="0">
                <a:solidFill>
                  <a:srgbClr val="DCE3F5"/>
                </a:solidFill>
                <a:latin typeface="Calibri" pitchFamily="34" charset="0"/>
                <a:ea typeface="Calibri" pitchFamily="34" charset="-122"/>
                <a:cs typeface="Calibri" pitchFamily="34" charset="-120"/>
              </a:rPr>
              <a:t>The Deed's pre-set clause vests everything into the new treaty body.</a:t>
            </a:r>
            <a:endParaRPr lang="en-US" sz="1350" dirty="0"/>
          </a:p>
        </p:txBody>
      </p:sp>
      <p:sp>
        <p:nvSpPr>
          <p:cNvPr id="20" name="Text 18"/>
          <p:cNvSpPr/>
          <p:nvPr/>
        </p:nvSpPr>
        <p:spPr>
          <a:xfrm>
            <a:off x="640080" y="5806440"/>
            <a:ext cx="10881360" cy="457200"/>
          </a:xfrm>
          <a:prstGeom prst="rect">
            <a:avLst/>
          </a:prstGeom>
          <a:noFill/>
          <a:ln/>
        </p:spPr>
        <p:txBody>
          <a:bodyPr wrap="square" rtlCol="0" anchor="ctr">
            <a:normAutofit/>
          </a:bodyPr>
          <a:lstStyle/>
          <a:p>
            <a:pPr algn="ctr" indent="0" marL="0">
              <a:buNone/>
            </a:pPr>
            <a:r>
              <a:rPr lang="en-US" sz="1500" i="1" dirty="0">
                <a:solidFill>
                  <a:srgbClr val="8FBF9F"/>
                </a:solidFill>
                <a:latin typeface="Calibri" pitchFamily="34" charset="0"/>
                <a:ea typeface="Calibri" pitchFamily="34" charset="-122"/>
                <a:cs typeface="Calibri" pitchFamily="34" charset="-120"/>
              </a:rPr>
              <a:t>The transition is written into the Trust Deed from the outset — planned, not improvised.</a:t>
            </a:r>
            <a:endParaRPr lang="en-U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457200"/>
            <a:ext cx="10881360" cy="640080"/>
          </a:xfrm>
          <a:prstGeom prst="rect">
            <a:avLst/>
          </a:prstGeom>
          <a:noFill/>
          <a:ln/>
        </p:spPr>
        <p:txBody>
          <a:bodyPr wrap="square" rtlCol="0" anchor="ctr">
            <a:normAutofit/>
          </a:bodyPr>
          <a:lstStyle/>
          <a:p>
            <a:pPr indent="0" marL="0">
              <a:buNone/>
            </a:pPr>
            <a:r>
              <a:rPr lang="en-US" sz="3400" b="1" dirty="0">
                <a:solidFill>
                  <a:srgbClr val="243978"/>
                </a:solidFill>
                <a:latin typeface="Cambria" pitchFamily="34" charset="0"/>
                <a:ea typeface="Cambria" pitchFamily="34" charset="-122"/>
                <a:cs typeface="Cambria" pitchFamily="34" charset="-120"/>
              </a:rPr>
              <a:t>From Trustees to Members</a:t>
            </a:r>
            <a:endParaRPr lang="en-US" sz="3400" dirty="0"/>
          </a:p>
        </p:txBody>
      </p:sp>
      <p:sp>
        <p:nvSpPr>
          <p:cNvPr id="3" name="Shape 1"/>
          <p:cNvSpPr/>
          <p:nvPr/>
        </p:nvSpPr>
        <p:spPr>
          <a:xfrm>
            <a:off x="658368" y="1170432"/>
            <a:ext cx="2194560" cy="0"/>
          </a:xfrm>
          <a:prstGeom prst="line">
            <a:avLst/>
          </a:prstGeom>
          <a:noFill/>
          <a:ln w="38100">
            <a:solidFill>
              <a:srgbClr val="CB9B51"/>
            </a:solidFill>
            <a:prstDash val="solid"/>
          </a:ln>
        </p:spPr>
      </p:sp>
      <p:sp>
        <p:nvSpPr>
          <p:cNvPr id="4" name="Text 2"/>
          <p:cNvSpPr/>
          <p:nvPr/>
        </p:nvSpPr>
        <p:spPr>
          <a:xfrm>
            <a:off x="640080" y="1298448"/>
            <a:ext cx="10881360" cy="548640"/>
          </a:xfrm>
          <a:prstGeom prst="rect">
            <a:avLst/>
          </a:prstGeom>
          <a:noFill/>
          <a:ln/>
        </p:spPr>
        <p:txBody>
          <a:bodyPr wrap="square" rtlCol="0" anchor="t">
            <a:normAutofit/>
          </a:bodyPr>
          <a:lstStyle/>
          <a:p>
            <a:pPr indent="0" marL="0">
              <a:buNone/>
            </a:pPr>
            <a:r>
              <a:rPr lang="en-US" sz="1600" dirty="0">
                <a:solidFill>
                  <a:srgbClr val="5A6175"/>
                </a:solidFill>
                <a:latin typeface="Calibri" pitchFamily="34" charset="0"/>
                <a:ea typeface="Calibri" pitchFamily="34" charset="-122"/>
                <a:cs typeface="Calibri" pitchFamily="34" charset="-120"/>
              </a:rPr>
              <a:t>Two different roles — and the journey from one to the other.</a:t>
            </a:r>
            <a:endParaRPr lang="en-US" sz="1600" dirty="0"/>
          </a:p>
        </p:txBody>
      </p:sp>
      <p:sp>
        <p:nvSpPr>
          <p:cNvPr id="5" name="Shape 3"/>
          <p:cNvSpPr/>
          <p:nvPr/>
        </p:nvSpPr>
        <p:spPr>
          <a:xfrm>
            <a:off x="6080760" y="2194560"/>
            <a:ext cx="0" cy="2743200"/>
          </a:xfrm>
          <a:prstGeom prst="line">
            <a:avLst/>
          </a:prstGeom>
          <a:noFill/>
          <a:ln w="19050">
            <a:solidFill>
              <a:srgbClr val="D5DAE6"/>
            </a:solidFill>
            <a:prstDash val="solid"/>
          </a:ln>
        </p:spPr>
      </p:sp>
      <p:sp>
        <p:nvSpPr>
          <p:cNvPr id="6" name="Text 4"/>
          <p:cNvSpPr/>
          <p:nvPr/>
        </p:nvSpPr>
        <p:spPr>
          <a:xfrm>
            <a:off x="640080" y="2194560"/>
            <a:ext cx="5120640" cy="320040"/>
          </a:xfrm>
          <a:prstGeom prst="rect">
            <a:avLst/>
          </a:prstGeom>
          <a:noFill/>
          <a:ln/>
        </p:spPr>
        <p:txBody>
          <a:bodyPr wrap="square" rtlCol="0" anchor="ctr"/>
          <a:lstStyle/>
          <a:p>
            <a:pPr indent="0" marL="0">
              <a:buNone/>
            </a:pPr>
            <a:r>
              <a:rPr lang="en-US" sz="1300" b="1" spc="200" kern="0" dirty="0">
                <a:solidFill>
                  <a:srgbClr val="1F5230"/>
                </a:solidFill>
                <a:latin typeface="Calibri" pitchFamily="34" charset="0"/>
                <a:ea typeface="Calibri" pitchFamily="34" charset="-122"/>
                <a:cs typeface="Calibri" pitchFamily="34" charset="-120"/>
              </a:rPr>
              <a:t>NOW · IN THE TRUST</a:t>
            </a:r>
            <a:endParaRPr lang="en-US" sz="1300" dirty="0"/>
          </a:p>
        </p:txBody>
      </p:sp>
      <p:sp>
        <p:nvSpPr>
          <p:cNvPr id="7" name="Text 5"/>
          <p:cNvSpPr/>
          <p:nvPr/>
        </p:nvSpPr>
        <p:spPr>
          <a:xfrm>
            <a:off x="640080" y="2487168"/>
            <a:ext cx="5120640" cy="457200"/>
          </a:xfrm>
          <a:prstGeom prst="rect">
            <a:avLst/>
          </a:prstGeom>
          <a:noFill/>
          <a:ln/>
        </p:spPr>
        <p:txBody>
          <a:bodyPr wrap="square" rtlCol="0" anchor="ctr">
            <a:normAutofit/>
          </a:bodyPr>
          <a:lstStyle/>
          <a:p>
            <a:pPr indent="0" marL="0">
              <a:buNone/>
            </a:pPr>
            <a:r>
              <a:rPr lang="en-US" sz="2200" b="1" dirty="0">
                <a:solidFill>
                  <a:srgbClr val="243978"/>
                </a:solidFill>
                <a:latin typeface="Cambria" pitchFamily="34" charset="0"/>
                <a:ea typeface="Cambria" pitchFamily="34" charset="-122"/>
                <a:cs typeface="Cambria" pitchFamily="34" charset="-120"/>
              </a:rPr>
              <a:t>Trustee</a:t>
            </a:r>
            <a:endParaRPr lang="en-US" sz="2200" dirty="0"/>
          </a:p>
        </p:txBody>
      </p:sp>
      <p:sp>
        <p:nvSpPr>
          <p:cNvPr id="8" name="Text 6"/>
          <p:cNvSpPr/>
          <p:nvPr/>
        </p:nvSpPr>
        <p:spPr>
          <a:xfrm>
            <a:off x="640080" y="3063240"/>
            <a:ext cx="5212080" cy="822960"/>
          </a:xfrm>
          <a:prstGeom prst="rect">
            <a:avLst/>
          </a:prstGeom>
          <a:noFill/>
          <a:ln/>
        </p:spPr>
        <p:txBody>
          <a:bodyPr wrap="square" rtlCol="0" anchor="t">
            <a:normAutofit/>
          </a:bodyPr>
          <a:lstStyle/>
          <a:p>
            <a:pPr indent="0" marL="0">
              <a:buNone/>
            </a:pPr>
            <a:r>
              <a:rPr lang="en-US" sz="1400" dirty="0">
                <a:solidFill>
                  <a:srgbClr val="1A2340"/>
                </a:solidFill>
                <a:latin typeface="Calibri" pitchFamily="34" charset="0"/>
                <a:ea typeface="Calibri" pitchFamily="34" charset="-122"/>
                <a:cs typeface="Calibri" pitchFamily="34" charset="-120"/>
              </a:rPr>
              <a:t>Holds and stewards the trust's property for its purpose — like a caretaker. Does not own it or belong to it.</a:t>
            </a:r>
            <a:endParaRPr lang="en-US" sz="1400" dirty="0"/>
          </a:p>
        </p:txBody>
      </p:sp>
      <p:sp>
        <p:nvSpPr>
          <p:cNvPr id="9" name="Text 7"/>
          <p:cNvSpPr/>
          <p:nvPr/>
        </p:nvSpPr>
        <p:spPr>
          <a:xfrm>
            <a:off x="640080" y="3931920"/>
            <a:ext cx="5212080" cy="1463040"/>
          </a:xfrm>
          <a:prstGeom prst="rect">
            <a:avLst/>
          </a:prstGeom>
          <a:noFill/>
          <a:ln/>
        </p:spPr>
        <p:txBody>
          <a:bodyPr wrap="square" rtlCol="0" anchor="t">
            <a:normAutofit/>
          </a:bodyPr>
          <a:lstStyle/>
          <a:p>
            <a:pPr marL="177800" indent="-177800">
              <a:spcAft>
                <a:spcPts val="700"/>
              </a:spcAft>
              <a:buSzPct val="100000"/>
              <a:buChar char="•"/>
            </a:pPr>
            <a:r>
              <a:rPr lang="en-US" sz="1350" dirty="0">
                <a:solidFill>
                  <a:srgbClr val="1A2340"/>
                </a:solidFill>
                <a:latin typeface="Calibri" pitchFamily="34" charset="0"/>
                <a:ea typeface="Calibri" pitchFamily="34" charset="-122"/>
                <a:cs typeface="Calibri" pitchFamily="34" charset="-120"/>
              </a:rPr>
              <a:t>Holds legal title &amp; administers the property</a:t>
            </a:r>
            <a:endParaRPr lang="en-US" sz="1350" dirty="0"/>
          </a:p>
          <a:p>
            <a:pPr marL="177800" indent="-177800">
              <a:spcAft>
                <a:spcPts val="700"/>
              </a:spcAft>
              <a:buSzPct val="100000"/>
              <a:buChar char="•"/>
            </a:pPr>
            <a:r>
              <a:rPr lang="en-US" sz="1350" dirty="0">
                <a:solidFill>
                  <a:srgbClr val="1A2340"/>
                </a:solidFill>
                <a:latin typeface="Calibri" pitchFamily="34" charset="0"/>
                <a:ea typeface="Calibri" pitchFamily="34" charset="-122"/>
                <a:cs typeface="Calibri" pitchFamily="34" charset="-120"/>
              </a:rPr>
              <a:t>Bound by fiduciary duties, checked by the enforcer</a:t>
            </a:r>
            <a:endParaRPr lang="en-US" sz="1350" dirty="0"/>
          </a:p>
          <a:p>
            <a:pPr marL="177800" indent="-177800">
              <a:buSzPct val="100000"/>
              <a:buChar char="•"/>
            </a:pPr>
            <a:r>
              <a:rPr lang="en-US" sz="1350" dirty="0">
                <a:solidFill>
                  <a:srgbClr val="1A2340"/>
                </a:solidFill>
                <a:latin typeface="Calibri" pitchFamily="34" charset="0"/>
                <a:ea typeface="Calibri" pitchFamily="34" charset="-122"/>
                <a:cs typeface="Calibri" pitchFamily="34" charset="-120"/>
              </a:rPr>
              <a:t>Appointed under the Deed — no members, no voting body</a:t>
            </a:r>
            <a:endParaRPr lang="en-US" sz="1350" dirty="0"/>
          </a:p>
        </p:txBody>
      </p:sp>
      <p:sp>
        <p:nvSpPr>
          <p:cNvPr id="10" name="Text 8"/>
          <p:cNvSpPr/>
          <p:nvPr/>
        </p:nvSpPr>
        <p:spPr>
          <a:xfrm>
            <a:off x="6355080" y="2194560"/>
            <a:ext cx="5120640" cy="320040"/>
          </a:xfrm>
          <a:prstGeom prst="rect">
            <a:avLst/>
          </a:prstGeom>
          <a:noFill/>
          <a:ln/>
        </p:spPr>
        <p:txBody>
          <a:bodyPr wrap="square" rtlCol="0" anchor="ctr"/>
          <a:lstStyle/>
          <a:p>
            <a:pPr indent="0" marL="0">
              <a:buNone/>
            </a:pPr>
            <a:r>
              <a:rPr lang="en-US" sz="1300" b="1" spc="200" kern="0" dirty="0">
                <a:solidFill>
                  <a:srgbClr val="9A6E1E"/>
                </a:solidFill>
                <a:latin typeface="Calibri" pitchFamily="34" charset="0"/>
                <a:ea typeface="Calibri" pitchFamily="34" charset="-122"/>
                <a:cs typeface="Calibri" pitchFamily="34" charset="-120"/>
              </a:rPr>
              <a:t>LATER · IN THE TREATY BODY</a:t>
            </a:r>
            <a:endParaRPr lang="en-US" sz="1300" dirty="0"/>
          </a:p>
        </p:txBody>
      </p:sp>
      <p:sp>
        <p:nvSpPr>
          <p:cNvPr id="11" name="Text 9"/>
          <p:cNvSpPr/>
          <p:nvPr/>
        </p:nvSpPr>
        <p:spPr>
          <a:xfrm>
            <a:off x="6355080" y="2487168"/>
            <a:ext cx="5120640" cy="457200"/>
          </a:xfrm>
          <a:prstGeom prst="rect">
            <a:avLst/>
          </a:prstGeom>
          <a:noFill/>
          <a:ln/>
        </p:spPr>
        <p:txBody>
          <a:bodyPr wrap="square" rtlCol="0" anchor="ctr">
            <a:normAutofit/>
          </a:bodyPr>
          <a:lstStyle/>
          <a:p>
            <a:pPr indent="0" marL="0">
              <a:buNone/>
            </a:pPr>
            <a:r>
              <a:rPr lang="en-US" sz="2200" b="1" dirty="0">
                <a:solidFill>
                  <a:srgbClr val="243978"/>
                </a:solidFill>
                <a:latin typeface="Cambria" pitchFamily="34" charset="0"/>
                <a:ea typeface="Cambria" pitchFamily="34" charset="-122"/>
                <a:cs typeface="Cambria" pitchFamily="34" charset="-120"/>
              </a:rPr>
              <a:t>Member</a:t>
            </a:r>
            <a:endParaRPr lang="en-US" sz="2200" dirty="0"/>
          </a:p>
        </p:txBody>
      </p:sp>
      <p:sp>
        <p:nvSpPr>
          <p:cNvPr id="12" name="Text 10"/>
          <p:cNvSpPr/>
          <p:nvPr/>
        </p:nvSpPr>
        <p:spPr>
          <a:xfrm>
            <a:off x="6355080" y="3063240"/>
            <a:ext cx="5166360" cy="822960"/>
          </a:xfrm>
          <a:prstGeom prst="rect">
            <a:avLst/>
          </a:prstGeom>
          <a:noFill/>
          <a:ln/>
        </p:spPr>
        <p:txBody>
          <a:bodyPr wrap="square" rtlCol="0" anchor="t">
            <a:normAutofit/>
          </a:bodyPr>
          <a:lstStyle/>
          <a:p>
            <a:pPr indent="0" marL="0">
              <a:buNone/>
            </a:pPr>
            <a:r>
              <a:rPr lang="en-US" sz="1400" dirty="0">
                <a:solidFill>
                  <a:srgbClr val="1A2340"/>
                </a:solidFill>
                <a:latin typeface="Calibri" pitchFamily="34" charset="0"/>
                <a:ea typeface="Calibri" pitchFamily="34" charset="-122"/>
                <a:cs typeface="Calibri" pitchFamily="34" charset="-120"/>
              </a:rPr>
              <a:t>Belongs to the organisation and has a say in it — like a member state of a regional body.</a:t>
            </a:r>
            <a:endParaRPr lang="en-US" sz="1400" dirty="0"/>
          </a:p>
        </p:txBody>
      </p:sp>
      <p:sp>
        <p:nvSpPr>
          <p:cNvPr id="13" name="Text 11"/>
          <p:cNvSpPr/>
          <p:nvPr/>
        </p:nvSpPr>
        <p:spPr>
          <a:xfrm>
            <a:off x="6355080" y="3931920"/>
            <a:ext cx="5166360" cy="1463040"/>
          </a:xfrm>
          <a:prstGeom prst="rect">
            <a:avLst/>
          </a:prstGeom>
          <a:noFill/>
          <a:ln/>
        </p:spPr>
        <p:txBody>
          <a:bodyPr wrap="square" rtlCol="0" anchor="t">
            <a:normAutofit/>
          </a:bodyPr>
          <a:lstStyle/>
          <a:p>
            <a:pPr marL="177800" indent="-177800">
              <a:spcAft>
                <a:spcPts val="700"/>
              </a:spcAft>
              <a:buSzPct val="100000"/>
              <a:buChar char="•"/>
            </a:pPr>
            <a:r>
              <a:rPr lang="en-US" sz="1350" dirty="0">
                <a:solidFill>
                  <a:srgbClr val="1A2340"/>
                </a:solidFill>
                <a:latin typeface="Calibri" pitchFamily="34" charset="0"/>
                <a:ea typeface="Calibri" pitchFamily="34" charset="-122"/>
                <a:cs typeface="Calibri" pitchFamily="34" charset="-120"/>
              </a:rPr>
              <a:t>Is a constituent part of the organisation</a:t>
            </a:r>
            <a:endParaRPr lang="en-US" sz="1350" dirty="0"/>
          </a:p>
          <a:p>
            <a:pPr marL="177800" indent="-177800">
              <a:spcAft>
                <a:spcPts val="700"/>
              </a:spcAft>
              <a:buSzPct val="100000"/>
              <a:buChar char="•"/>
            </a:pPr>
            <a:r>
              <a:rPr lang="en-US" sz="1350" dirty="0">
                <a:solidFill>
                  <a:srgbClr val="1A2340"/>
                </a:solidFill>
                <a:latin typeface="Calibri" pitchFamily="34" charset="0"/>
                <a:ea typeface="Calibri" pitchFamily="34" charset="-122"/>
                <a:cs typeface="Calibri" pitchFamily="34" charset="-120"/>
              </a:rPr>
              <a:t>Holds governance rights — votes, elects, decides</a:t>
            </a:r>
            <a:endParaRPr lang="en-US" sz="1350" dirty="0"/>
          </a:p>
          <a:p>
            <a:pPr marL="177800" indent="-177800">
              <a:buSzPct val="100000"/>
              <a:buChar char="•"/>
            </a:pPr>
            <a:r>
              <a:rPr lang="en-US" sz="1350" dirty="0">
                <a:solidFill>
                  <a:srgbClr val="1A2340"/>
                </a:solidFill>
                <a:latin typeface="Calibri" pitchFamily="34" charset="0"/>
                <a:ea typeface="Calibri" pitchFamily="34" charset="-122"/>
                <a:cs typeface="Calibri" pitchFamily="34" charset="-120"/>
              </a:rPr>
              <a:t>Accedes to the treaty under its own rules</a:t>
            </a:r>
            <a:endParaRPr lang="en-US" sz="1350" dirty="0"/>
          </a:p>
        </p:txBody>
      </p:sp>
      <p:sp>
        <p:nvSpPr>
          <p:cNvPr id="14" name="Shape 12"/>
          <p:cNvSpPr/>
          <p:nvPr/>
        </p:nvSpPr>
        <p:spPr>
          <a:xfrm>
            <a:off x="640080" y="5623560"/>
            <a:ext cx="10881360" cy="0"/>
          </a:xfrm>
          <a:prstGeom prst="line">
            <a:avLst/>
          </a:prstGeom>
          <a:noFill/>
          <a:ln w="38100">
            <a:solidFill>
              <a:srgbClr val="CB9B51"/>
            </a:solidFill>
            <a:prstDash val="solid"/>
          </a:ln>
        </p:spPr>
      </p:sp>
      <p:sp>
        <p:nvSpPr>
          <p:cNvPr id="15" name="Text 13"/>
          <p:cNvSpPr/>
          <p:nvPr/>
        </p:nvSpPr>
        <p:spPr>
          <a:xfrm>
            <a:off x="640080" y="5806440"/>
            <a:ext cx="10881360" cy="548640"/>
          </a:xfrm>
          <a:prstGeom prst="rect">
            <a:avLst/>
          </a:prstGeom>
          <a:noFill/>
          <a:ln/>
        </p:spPr>
        <p:txBody>
          <a:bodyPr wrap="square" rtlCol="0" anchor="t">
            <a:normAutofit/>
          </a:bodyPr>
          <a:lstStyle/>
          <a:p>
            <a:pPr indent="0" marL="0">
              <a:buNone/>
            </a:pPr>
            <a:r>
              <a:rPr lang="en-US" sz="1500" b="1" dirty="0">
                <a:solidFill>
                  <a:srgbClr val="1F5230"/>
                </a:solidFill>
                <a:latin typeface="Calibri" pitchFamily="34" charset="0"/>
                <a:ea typeface="Calibri" pitchFamily="34" charset="-122"/>
                <a:cs typeface="Calibri" pitchFamily="34" charset="-120"/>
              </a:rPr>
              <a:t>The journey:  </a:t>
            </a:r>
            <a:pPr indent="0" marL="0">
              <a:buNone/>
            </a:pPr>
            <a:r>
              <a:rPr lang="en-US" sz="1500" dirty="0">
                <a:solidFill>
                  <a:srgbClr val="1A2340"/>
                </a:solidFill>
                <a:latin typeface="Calibri" pitchFamily="34" charset="0"/>
                <a:ea typeface="Calibri" pitchFamily="34" charset="-122"/>
                <a:cs typeface="Calibri" pitchFamily="34" charset="-120"/>
              </a:rPr>
              <a:t>today the States are </a:t>
            </a:r>
            <a:pPr indent="0" marL="0">
              <a:buNone/>
            </a:pPr>
            <a:r>
              <a:rPr lang="en-US" sz="1500" b="1" dirty="0">
                <a:solidFill>
                  <a:srgbClr val="243978"/>
                </a:solidFill>
                <a:latin typeface="Calibri" pitchFamily="34" charset="0"/>
                <a:ea typeface="Calibri" pitchFamily="34" charset="-122"/>
                <a:cs typeface="Calibri" pitchFamily="34" charset="-120"/>
              </a:rPr>
              <a:t>trustees</a:t>
            </a:r>
            <a:pPr indent="0" marL="0">
              <a:buNone/>
            </a:pPr>
            <a:r>
              <a:rPr lang="en-US" sz="1500" dirty="0">
                <a:solidFill>
                  <a:srgbClr val="1A2340"/>
                </a:solidFill>
                <a:latin typeface="Calibri" pitchFamily="34" charset="0"/>
                <a:ea typeface="Calibri" pitchFamily="34" charset="-122"/>
                <a:cs typeface="Calibri" pitchFamily="34" charset="-120"/>
              </a:rPr>
              <a:t> of a purpose; under the treaty they become </a:t>
            </a:r>
            <a:pPr indent="0" marL="0">
              <a:buNone/>
            </a:pPr>
            <a:r>
              <a:rPr lang="en-US" sz="1500" b="1" dirty="0">
                <a:solidFill>
                  <a:srgbClr val="243978"/>
                </a:solidFill>
                <a:latin typeface="Calibri" pitchFamily="34" charset="0"/>
                <a:ea typeface="Calibri" pitchFamily="34" charset="-122"/>
                <a:cs typeface="Calibri" pitchFamily="34" charset="-120"/>
              </a:rPr>
              <a:t>members</a:t>
            </a:r>
            <a:pPr indent="0" marL="0">
              <a:buNone/>
            </a:pPr>
            <a:r>
              <a:rPr lang="en-US" sz="1500" dirty="0">
                <a:solidFill>
                  <a:srgbClr val="1A2340"/>
                </a:solidFill>
                <a:latin typeface="Calibri" pitchFamily="34" charset="0"/>
                <a:ea typeface="Calibri" pitchFamily="34" charset="-122"/>
                <a:cs typeface="Calibri" pitchFamily="34" charset="-120"/>
              </a:rPr>
              <a:t> of an organisation.</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457200"/>
            <a:ext cx="10881360" cy="640080"/>
          </a:xfrm>
          <a:prstGeom prst="rect">
            <a:avLst/>
          </a:prstGeom>
          <a:noFill/>
          <a:ln/>
        </p:spPr>
        <p:txBody>
          <a:bodyPr wrap="square" rtlCol="0" anchor="ctr">
            <a:normAutofit/>
          </a:bodyPr>
          <a:lstStyle/>
          <a:p>
            <a:pPr indent="0" marL="0">
              <a:buNone/>
            </a:pPr>
            <a:r>
              <a:rPr lang="en-US" sz="3400" b="1" dirty="0">
                <a:solidFill>
                  <a:srgbClr val="243978"/>
                </a:solidFill>
                <a:latin typeface="Cambria" pitchFamily="34" charset="0"/>
                <a:ea typeface="Cambria" pitchFamily="34" charset="-122"/>
                <a:cs typeface="Cambria" pitchFamily="34" charset="-120"/>
              </a:rPr>
              <a:t>In Short</a:t>
            </a:r>
            <a:endParaRPr lang="en-US" sz="3400" dirty="0"/>
          </a:p>
        </p:txBody>
      </p:sp>
      <p:sp>
        <p:nvSpPr>
          <p:cNvPr id="3" name="Shape 1"/>
          <p:cNvSpPr/>
          <p:nvPr/>
        </p:nvSpPr>
        <p:spPr>
          <a:xfrm>
            <a:off x="658368" y="1170432"/>
            <a:ext cx="2194560" cy="0"/>
          </a:xfrm>
          <a:prstGeom prst="line">
            <a:avLst/>
          </a:prstGeom>
          <a:noFill/>
          <a:ln w="38100">
            <a:solidFill>
              <a:srgbClr val="CB9B51"/>
            </a:solidFill>
            <a:prstDash val="solid"/>
          </a:ln>
        </p:spPr>
      </p:sp>
      <p:pic>
        <p:nvPicPr>
          <p:cNvPr id="4" name="Image 0" descr="preencoded.png">    </p:cNvPr>
          <p:cNvPicPr>
            <a:picLocks noChangeAspect="1"/>
          </p:cNvPicPr>
          <p:nvPr/>
        </p:nvPicPr>
        <p:blipFill>
          <a:blip r:embed="rId1"/>
          <a:stretch>
            <a:fillRect/>
          </a:stretch>
        </p:blipFill>
        <p:spPr>
          <a:xfrm>
            <a:off x="640080" y="2057400"/>
            <a:ext cx="548640" cy="548640"/>
          </a:xfrm>
          <a:prstGeom prst="rect">
            <a:avLst/>
          </a:prstGeom>
        </p:spPr>
      </p:pic>
      <p:sp>
        <p:nvSpPr>
          <p:cNvPr id="5" name="Text 2"/>
          <p:cNvSpPr/>
          <p:nvPr/>
        </p:nvSpPr>
        <p:spPr>
          <a:xfrm>
            <a:off x="1371600" y="1965960"/>
            <a:ext cx="9875520" cy="457200"/>
          </a:xfrm>
          <a:prstGeom prst="rect">
            <a:avLst/>
          </a:prstGeom>
          <a:noFill/>
          <a:ln/>
        </p:spPr>
        <p:txBody>
          <a:bodyPr wrap="square" rtlCol="0" anchor="ctr">
            <a:normAutofit/>
          </a:bodyPr>
          <a:lstStyle/>
          <a:p>
            <a:pPr indent="0" marL="0">
              <a:buNone/>
            </a:pPr>
            <a:r>
              <a:rPr lang="en-US" sz="2100" b="1" dirty="0">
                <a:solidFill>
                  <a:srgbClr val="1F5230"/>
                </a:solidFill>
                <a:latin typeface="Cambria" pitchFamily="34" charset="0"/>
                <a:ea typeface="Cambria" pitchFamily="34" charset="-122"/>
                <a:cs typeface="Cambria" pitchFamily="34" charset="-120"/>
              </a:rPr>
              <a:t>We can act now.</a:t>
            </a:r>
            <a:endParaRPr lang="en-US" sz="2100" dirty="0"/>
          </a:p>
        </p:txBody>
      </p:sp>
      <p:sp>
        <p:nvSpPr>
          <p:cNvPr id="6" name="Text 3"/>
          <p:cNvSpPr/>
          <p:nvPr/>
        </p:nvSpPr>
        <p:spPr>
          <a:xfrm>
            <a:off x="1371600" y="2468880"/>
            <a:ext cx="9875520" cy="502920"/>
          </a:xfrm>
          <a:prstGeom prst="rect">
            <a:avLst/>
          </a:prstGeom>
          <a:noFill/>
          <a:ln/>
        </p:spPr>
        <p:txBody>
          <a:bodyPr wrap="square" rtlCol="0" anchor="t">
            <a:normAutofit/>
          </a:bodyPr>
          <a:lstStyle/>
          <a:p>
            <a:pPr indent="0" marL="0">
              <a:buNone/>
            </a:pPr>
            <a:r>
              <a:rPr lang="en-US" sz="1600" dirty="0">
                <a:solidFill>
                  <a:srgbClr val="1A2340"/>
                </a:solidFill>
                <a:latin typeface="Calibri" pitchFamily="34" charset="0"/>
                <a:ea typeface="Calibri" pitchFamily="34" charset="-122"/>
                <a:cs typeface="Calibri" pitchFamily="34" charset="-120"/>
              </a:rPr>
              <a:t>The trust gives the Network legal form in months, under existing law.</a:t>
            </a:r>
            <a:endParaRPr lang="en-US" sz="1600" dirty="0"/>
          </a:p>
        </p:txBody>
      </p:sp>
      <p:sp>
        <p:nvSpPr>
          <p:cNvPr id="7" name="Shape 4"/>
          <p:cNvSpPr/>
          <p:nvPr/>
        </p:nvSpPr>
        <p:spPr>
          <a:xfrm>
            <a:off x="640080" y="2990088"/>
            <a:ext cx="10881360" cy="0"/>
          </a:xfrm>
          <a:prstGeom prst="line">
            <a:avLst/>
          </a:prstGeom>
          <a:noFill/>
          <a:ln w="12700">
            <a:solidFill>
              <a:srgbClr val="D5DAE6"/>
            </a:solidFill>
            <a:prstDash val="solid"/>
          </a:ln>
        </p:spPr>
      </p:sp>
      <p:pic>
        <p:nvPicPr>
          <p:cNvPr id="8" name="Image 1" descr="preencoded.png">    </p:cNvPr>
          <p:cNvPicPr>
            <a:picLocks noChangeAspect="1"/>
          </p:cNvPicPr>
          <p:nvPr/>
        </p:nvPicPr>
        <p:blipFill>
          <a:blip r:embed="rId2"/>
          <a:stretch>
            <a:fillRect/>
          </a:stretch>
        </p:blipFill>
        <p:spPr>
          <a:xfrm>
            <a:off x="640080" y="3200400"/>
            <a:ext cx="548640" cy="548640"/>
          </a:xfrm>
          <a:prstGeom prst="rect">
            <a:avLst/>
          </a:prstGeom>
        </p:spPr>
      </p:pic>
      <p:sp>
        <p:nvSpPr>
          <p:cNvPr id="9" name="Text 5"/>
          <p:cNvSpPr/>
          <p:nvPr/>
        </p:nvSpPr>
        <p:spPr>
          <a:xfrm>
            <a:off x="1371600" y="3108960"/>
            <a:ext cx="9875520" cy="457200"/>
          </a:xfrm>
          <a:prstGeom prst="rect">
            <a:avLst/>
          </a:prstGeom>
          <a:noFill/>
          <a:ln/>
        </p:spPr>
        <p:txBody>
          <a:bodyPr wrap="square" rtlCol="0" anchor="ctr">
            <a:normAutofit/>
          </a:bodyPr>
          <a:lstStyle/>
          <a:p>
            <a:pPr indent="0" marL="0">
              <a:buNone/>
            </a:pPr>
            <a:r>
              <a:rPr lang="en-US" sz="2100" b="1" dirty="0">
                <a:solidFill>
                  <a:srgbClr val="1F5230"/>
                </a:solidFill>
                <a:latin typeface="Cambria" pitchFamily="34" charset="0"/>
                <a:ea typeface="Cambria" pitchFamily="34" charset="-122"/>
                <a:cs typeface="Cambria" pitchFamily="34" charset="-120"/>
              </a:rPr>
              <a:t>It unlocks value.</a:t>
            </a:r>
            <a:endParaRPr lang="en-US" sz="2100" dirty="0"/>
          </a:p>
        </p:txBody>
      </p:sp>
      <p:sp>
        <p:nvSpPr>
          <p:cNvPr id="10" name="Text 6"/>
          <p:cNvSpPr/>
          <p:nvPr/>
        </p:nvSpPr>
        <p:spPr>
          <a:xfrm>
            <a:off x="1371600" y="3611880"/>
            <a:ext cx="9875520" cy="502920"/>
          </a:xfrm>
          <a:prstGeom prst="rect">
            <a:avLst/>
          </a:prstGeom>
          <a:noFill/>
          <a:ln/>
        </p:spPr>
        <p:txBody>
          <a:bodyPr wrap="square" rtlCol="0" anchor="t">
            <a:normAutofit/>
          </a:bodyPr>
          <a:lstStyle/>
          <a:p>
            <a:pPr indent="0" marL="0">
              <a:buNone/>
            </a:pPr>
            <a:r>
              <a:rPr lang="en-US" sz="1600" dirty="0">
                <a:solidFill>
                  <a:srgbClr val="1A2340"/>
                </a:solidFill>
                <a:latin typeface="Calibri" pitchFamily="34" charset="0"/>
                <a:ea typeface="Calibri" pitchFamily="34" charset="-122"/>
                <a:cs typeface="Calibri" pitchFamily="34" charset="-120"/>
              </a:rPr>
              <a:t>Funding, staffing, accounts and partnerships become possible immediately.</a:t>
            </a:r>
            <a:endParaRPr lang="en-US" sz="1600" dirty="0"/>
          </a:p>
        </p:txBody>
      </p:sp>
      <p:sp>
        <p:nvSpPr>
          <p:cNvPr id="11" name="Shape 7"/>
          <p:cNvSpPr/>
          <p:nvPr/>
        </p:nvSpPr>
        <p:spPr>
          <a:xfrm>
            <a:off x="640080" y="4133088"/>
            <a:ext cx="10881360" cy="0"/>
          </a:xfrm>
          <a:prstGeom prst="line">
            <a:avLst/>
          </a:prstGeom>
          <a:noFill/>
          <a:ln w="12700">
            <a:solidFill>
              <a:srgbClr val="D5DAE6"/>
            </a:solidFill>
            <a:prstDash val="solid"/>
          </a:ln>
        </p:spPr>
      </p:sp>
      <p:pic>
        <p:nvPicPr>
          <p:cNvPr id="12" name="Image 2" descr="preencoded.png">    </p:cNvPr>
          <p:cNvPicPr>
            <a:picLocks noChangeAspect="1"/>
          </p:cNvPicPr>
          <p:nvPr/>
        </p:nvPicPr>
        <p:blipFill>
          <a:blip r:embed="rId3"/>
          <a:stretch>
            <a:fillRect/>
          </a:stretch>
        </p:blipFill>
        <p:spPr>
          <a:xfrm>
            <a:off x="640080" y="4343400"/>
            <a:ext cx="548640" cy="548640"/>
          </a:xfrm>
          <a:prstGeom prst="rect">
            <a:avLst/>
          </a:prstGeom>
        </p:spPr>
      </p:pic>
      <p:sp>
        <p:nvSpPr>
          <p:cNvPr id="13" name="Text 8"/>
          <p:cNvSpPr/>
          <p:nvPr/>
        </p:nvSpPr>
        <p:spPr>
          <a:xfrm>
            <a:off x="1371600" y="4251960"/>
            <a:ext cx="9875520" cy="457200"/>
          </a:xfrm>
          <a:prstGeom prst="rect">
            <a:avLst/>
          </a:prstGeom>
          <a:noFill/>
          <a:ln/>
        </p:spPr>
        <p:txBody>
          <a:bodyPr wrap="square" rtlCol="0" anchor="ctr">
            <a:normAutofit/>
          </a:bodyPr>
          <a:lstStyle/>
          <a:p>
            <a:pPr indent="0" marL="0">
              <a:buNone/>
            </a:pPr>
            <a:r>
              <a:rPr lang="en-US" sz="2100" b="1" dirty="0">
                <a:solidFill>
                  <a:srgbClr val="1F5230"/>
                </a:solidFill>
                <a:latin typeface="Cambria" pitchFamily="34" charset="0"/>
                <a:ea typeface="Cambria" pitchFamily="34" charset="-122"/>
                <a:cs typeface="Cambria" pitchFamily="34" charset="-120"/>
              </a:rPr>
              <a:t>It protects the goal.</a:t>
            </a:r>
            <a:endParaRPr lang="en-US" sz="2100" dirty="0"/>
          </a:p>
        </p:txBody>
      </p:sp>
      <p:sp>
        <p:nvSpPr>
          <p:cNvPr id="14" name="Text 9"/>
          <p:cNvSpPr/>
          <p:nvPr/>
        </p:nvSpPr>
        <p:spPr>
          <a:xfrm>
            <a:off x="1371600" y="4754880"/>
            <a:ext cx="9875520" cy="502920"/>
          </a:xfrm>
          <a:prstGeom prst="rect">
            <a:avLst/>
          </a:prstGeom>
          <a:noFill/>
          <a:ln/>
        </p:spPr>
        <p:txBody>
          <a:bodyPr wrap="square" rtlCol="0" anchor="t">
            <a:normAutofit/>
          </a:bodyPr>
          <a:lstStyle/>
          <a:p>
            <a:pPr indent="0" marL="0">
              <a:buNone/>
            </a:pPr>
            <a:r>
              <a:rPr lang="en-US" sz="1600" dirty="0">
                <a:solidFill>
                  <a:srgbClr val="1A2340"/>
                </a:solidFill>
                <a:latin typeface="Calibri" pitchFamily="34" charset="0"/>
                <a:ea typeface="Calibri" pitchFamily="34" charset="-122"/>
                <a:cs typeface="Calibri" pitchFamily="34" charset="-120"/>
              </a:rPr>
              <a:t>The treaty ambition is preserved — and the deed already provides for the handover.</a:t>
            </a:r>
            <a:endParaRPr lang="en-US" sz="1600" dirty="0"/>
          </a:p>
        </p:txBody>
      </p:sp>
      <p:sp>
        <p:nvSpPr>
          <p:cNvPr id="15" name="Shape 10"/>
          <p:cNvSpPr/>
          <p:nvPr/>
        </p:nvSpPr>
        <p:spPr>
          <a:xfrm>
            <a:off x="640080" y="5577840"/>
            <a:ext cx="10881360" cy="0"/>
          </a:xfrm>
          <a:prstGeom prst="line">
            <a:avLst/>
          </a:prstGeom>
          <a:noFill/>
          <a:ln w="38100">
            <a:solidFill>
              <a:srgbClr val="CB9B51"/>
            </a:solidFill>
            <a:prstDash val="solid"/>
          </a:ln>
        </p:spPr>
      </p:sp>
      <p:sp>
        <p:nvSpPr>
          <p:cNvPr id="16" name="Text 11"/>
          <p:cNvSpPr/>
          <p:nvPr/>
        </p:nvSpPr>
        <p:spPr>
          <a:xfrm>
            <a:off x="640080" y="5760720"/>
            <a:ext cx="10881360" cy="640080"/>
          </a:xfrm>
          <a:prstGeom prst="rect">
            <a:avLst/>
          </a:prstGeom>
          <a:noFill/>
          <a:ln/>
        </p:spPr>
        <p:txBody>
          <a:bodyPr wrap="square" rtlCol="0" anchor="t">
            <a:normAutofit/>
          </a:bodyPr>
          <a:lstStyle/>
          <a:p>
            <a:pPr indent="0" marL="0">
              <a:buNone/>
            </a:pPr>
            <a:r>
              <a:rPr lang="en-US" sz="2000" b="1" dirty="0">
                <a:solidFill>
                  <a:srgbClr val="243978"/>
                </a:solidFill>
                <a:latin typeface="Cambria" pitchFamily="34" charset="0"/>
                <a:ea typeface="Cambria" pitchFamily="34" charset="-122"/>
                <a:cs typeface="Cambria" pitchFamily="34" charset="-120"/>
              </a:rPr>
              <a:t>Trust now, treaty later — the fastest responsible path to a functioning ACQF Network.</a:t>
            </a:r>
            <a:endParaRPr lang="en-US"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243978"/>
        </a:solidFill>
      </p:bgPr>
    </p:bg>
    <p:spTree>
      <p:nvGrpSpPr>
        <p:cNvPr id="1" name=""/>
        <p:cNvGrpSpPr/>
        <p:nvPr/>
      </p:nvGrpSpPr>
      <p:grpSpPr>
        <a:xfrm>
          <a:off x="0" y="0"/>
          <a:ext cx="0" cy="0"/>
          <a:chOff x="0" y="0"/>
          <a:chExt cx="0" cy="0"/>
        </a:xfrm>
      </p:grpSpPr>
      <p:sp>
        <p:nvSpPr>
          <p:cNvPr id="2" name="Shape 0"/>
          <p:cNvSpPr/>
          <p:nvPr/>
        </p:nvSpPr>
        <p:spPr>
          <a:xfrm>
            <a:off x="822960" y="3063240"/>
            <a:ext cx="2377440" cy="0"/>
          </a:xfrm>
          <a:prstGeom prst="line">
            <a:avLst/>
          </a:prstGeom>
          <a:noFill/>
          <a:ln w="38100">
            <a:solidFill>
              <a:srgbClr val="CB9B51"/>
            </a:solidFill>
            <a:prstDash val="solid"/>
          </a:ln>
        </p:spPr>
      </p:sp>
      <p:sp>
        <p:nvSpPr>
          <p:cNvPr id="3" name="Text 1"/>
          <p:cNvSpPr/>
          <p:nvPr/>
        </p:nvSpPr>
        <p:spPr>
          <a:xfrm>
            <a:off x="822960" y="2651760"/>
            <a:ext cx="9144000" cy="365760"/>
          </a:xfrm>
          <a:prstGeom prst="rect">
            <a:avLst/>
          </a:prstGeom>
          <a:noFill/>
          <a:ln/>
        </p:spPr>
        <p:txBody>
          <a:bodyPr wrap="square" rtlCol="0" anchor="ctr"/>
          <a:lstStyle/>
          <a:p>
            <a:pPr indent="0" marL="0">
              <a:buNone/>
            </a:pPr>
            <a:r>
              <a:rPr lang="en-US" sz="1500" b="1" spc="300" kern="0" dirty="0">
                <a:solidFill>
                  <a:srgbClr val="E6C689"/>
                </a:solidFill>
                <a:latin typeface="Calibri" pitchFamily="34" charset="0"/>
                <a:ea typeface="Calibri" pitchFamily="34" charset="-122"/>
                <a:cs typeface="Calibri" pitchFamily="34" charset="-120"/>
              </a:rPr>
              <a:t>PART 2 · DETAILED BRIEFING</a:t>
            </a:r>
            <a:endParaRPr lang="en-US" sz="1500" dirty="0"/>
          </a:p>
        </p:txBody>
      </p:sp>
      <p:sp>
        <p:nvSpPr>
          <p:cNvPr id="4" name="Text 2"/>
          <p:cNvSpPr/>
          <p:nvPr/>
        </p:nvSpPr>
        <p:spPr>
          <a:xfrm>
            <a:off x="786384" y="3291840"/>
            <a:ext cx="10058400" cy="1097280"/>
          </a:xfrm>
          <a:prstGeom prst="rect">
            <a:avLst/>
          </a:prstGeom>
          <a:noFill/>
          <a:ln/>
        </p:spPr>
        <p:txBody>
          <a:bodyPr wrap="square" rtlCol="0" anchor="ctr">
            <a:normAutofit/>
          </a:bodyPr>
          <a:lstStyle/>
          <a:p>
            <a:pPr indent="0" marL="0">
              <a:buNone/>
            </a:pPr>
            <a:r>
              <a:rPr lang="en-US" sz="3600" b="1" dirty="0">
                <a:solidFill>
                  <a:srgbClr val="FFFFFF"/>
                </a:solidFill>
                <a:latin typeface="Cambria" pitchFamily="34" charset="0"/>
                <a:ea typeface="Cambria" pitchFamily="34" charset="-122"/>
                <a:cs typeface="Cambria" pitchFamily="34" charset="-120"/>
              </a:rPr>
              <a:t>Registration: Requirements, Timeline &amp; Decisions</a:t>
            </a:r>
            <a:endParaRPr lang="en-US" sz="3600" dirty="0"/>
          </a:p>
        </p:txBody>
      </p:sp>
      <p:sp>
        <p:nvSpPr>
          <p:cNvPr id="5" name="Text 3"/>
          <p:cNvSpPr/>
          <p:nvPr/>
        </p:nvSpPr>
        <p:spPr>
          <a:xfrm>
            <a:off x="822960" y="4343400"/>
            <a:ext cx="10058400" cy="457200"/>
          </a:xfrm>
          <a:prstGeom prst="rect">
            <a:avLst/>
          </a:prstGeom>
          <a:noFill/>
          <a:ln/>
        </p:spPr>
        <p:txBody>
          <a:bodyPr wrap="square" rtlCol="0" anchor="ctr"/>
          <a:lstStyle/>
          <a:p>
            <a:pPr indent="0" marL="0">
              <a:buNone/>
            </a:pPr>
            <a:r>
              <a:rPr lang="en-US" sz="1700" i="1" dirty="0">
                <a:solidFill>
                  <a:srgbClr val="8FBF9F"/>
                </a:solidFill>
                <a:latin typeface="Calibri" pitchFamily="34" charset="0"/>
                <a:ea typeface="Calibri" pitchFamily="34" charset="-122"/>
                <a:cs typeface="Calibri" pitchFamily="34" charset="-120"/>
              </a:rPr>
              <a:t>The supporting detail behind our chosen route.</a:t>
            </a:r>
            <a:endParaRPr lang="en-US" sz="17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457200"/>
            <a:ext cx="10881360" cy="640080"/>
          </a:xfrm>
          <a:prstGeom prst="rect">
            <a:avLst/>
          </a:prstGeom>
          <a:noFill/>
          <a:ln/>
        </p:spPr>
        <p:txBody>
          <a:bodyPr wrap="square" rtlCol="0" anchor="ctr">
            <a:normAutofit/>
          </a:bodyPr>
          <a:lstStyle/>
          <a:p>
            <a:pPr indent="0" marL="0">
              <a:buNone/>
            </a:pPr>
            <a:r>
              <a:rPr lang="en-US" sz="3400" b="1" dirty="0">
                <a:solidFill>
                  <a:srgbClr val="243978"/>
                </a:solidFill>
                <a:latin typeface="Cambria" pitchFamily="34" charset="0"/>
                <a:ea typeface="Cambria" pitchFamily="34" charset="-122"/>
                <a:cs typeface="Cambria" pitchFamily="34" charset="-120"/>
              </a:rPr>
              <a:t>The Decision: Why a Non-Charitable Trust</a:t>
            </a:r>
            <a:endParaRPr lang="en-US" sz="3400" dirty="0"/>
          </a:p>
        </p:txBody>
      </p:sp>
      <p:sp>
        <p:nvSpPr>
          <p:cNvPr id="3" name="Shape 1"/>
          <p:cNvSpPr/>
          <p:nvPr/>
        </p:nvSpPr>
        <p:spPr>
          <a:xfrm>
            <a:off x="658368" y="1170432"/>
            <a:ext cx="2194560" cy="0"/>
          </a:xfrm>
          <a:prstGeom prst="line">
            <a:avLst/>
          </a:prstGeom>
          <a:noFill/>
          <a:ln w="38100">
            <a:solidFill>
              <a:srgbClr val="CB9B51"/>
            </a:solidFill>
            <a:prstDash val="solid"/>
          </a:ln>
        </p:spPr>
      </p:sp>
      <p:sp>
        <p:nvSpPr>
          <p:cNvPr id="4" name="Text 2"/>
          <p:cNvSpPr/>
          <p:nvPr/>
        </p:nvSpPr>
        <p:spPr>
          <a:xfrm>
            <a:off x="640080" y="1298448"/>
            <a:ext cx="10881360" cy="548640"/>
          </a:xfrm>
          <a:prstGeom prst="rect">
            <a:avLst/>
          </a:prstGeom>
          <a:noFill/>
          <a:ln/>
        </p:spPr>
        <p:txBody>
          <a:bodyPr wrap="square" rtlCol="0" anchor="t">
            <a:normAutofit/>
          </a:bodyPr>
          <a:lstStyle/>
          <a:p>
            <a:pPr indent="0" marL="0">
              <a:buNone/>
            </a:pPr>
            <a:r>
              <a:rPr lang="en-US" sz="1600" dirty="0">
                <a:solidFill>
                  <a:srgbClr val="5A6175"/>
                </a:solidFill>
                <a:latin typeface="Calibri" pitchFamily="34" charset="0"/>
                <a:ea typeface="Calibri" pitchFamily="34" charset="-122"/>
                <a:cs typeface="Calibri" pitchFamily="34" charset="-120"/>
              </a:rPr>
              <a:t>A pragmatic first step — quick to establish, with a clear path to the treaty later.</a:t>
            </a:r>
            <a:endParaRPr lang="en-US" sz="1600" dirty="0"/>
          </a:p>
        </p:txBody>
      </p:sp>
      <p:sp>
        <p:nvSpPr>
          <p:cNvPr id="5" name="Shape 3"/>
          <p:cNvSpPr/>
          <p:nvPr/>
        </p:nvSpPr>
        <p:spPr>
          <a:xfrm>
            <a:off x="6080760" y="2331720"/>
            <a:ext cx="0" cy="3383280"/>
          </a:xfrm>
          <a:prstGeom prst="line">
            <a:avLst/>
          </a:prstGeom>
          <a:noFill/>
          <a:ln w="19050">
            <a:solidFill>
              <a:srgbClr val="D5DAE6"/>
            </a:solidFill>
            <a:prstDash val="solid"/>
          </a:ln>
        </p:spPr>
      </p:sp>
      <p:sp>
        <p:nvSpPr>
          <p:cNvPr id="6" name="Text 4"/>
          <p:cNvSpPr/>
          <p:nvPr/>
        </p:nvSpPr>
        <p:spPr>
          <a:xfrm>
            <a:off x="640080" y="2286000"/>
            <a:ext cx="5120640" cy="320040"/>
          </a:xfrm>
          <a:prstGeom prst="rect">
            <a:avLst/>
          </a:prstGeom>
          <a:noFill/>
          <a:ln/>
        </p:spPr>
        <p:txBody>
          <a:bodyPr wrap="square" rtlCol="0" anchor="ctr"/>
          <a:lstStyle/>
          <a:p>
            <a:pPr indent="0" marL="0">
              <a:buNone/>
            </a:pPr>
            <a:r>
              <a:rPr lang="en-US" sz="1300" b="1" spc="200" kern="0" dirty="0">
                <a:solidFill>
                  <a:srgbClr val="1F5230"/>
                </a:solidFill>
                <a:latin typeface="Calibri" pitchFamily="34" charset="0"/>
                <a:ea typeface="Calibri" pitchFamily="34" charset="-122"/>
                <a:cs typeface="Calibri" pitchFamily="34" charset="-120"/>
              </a:rPr>
              <a:t>CHOSEN</a:t>
            </a:r>
            <a:endParaRPr lang="en-US" sz="1300" dirty="0"/>
          </a:p>
        </p:txBody>
      </p:sp>
      <p:sp>
        <p:nvSpPr>
          <p:cNvPr id="7" name="Text 5"/>
          <p:cNvSpPr/>
          <p:nvPr/>
        </p:nvSpPr>
        <p:spPr>
          <a:xfrm>
            <a:off x="640080" y="2578608"/>
            <a:ext cx="5120640" cy="457200"/>
          </a:xfrm>
          <a:prstGeom prst="rect">
            <a:avLst/>
          </a:prstGeom>
          <a:noFill/>
          <a:ln/>
        </p:spPr>
        <p:txBody>
          <a:bodyPr wrap="square" rtlCol="0" anchor="ctr">
            <a:normAutofit/>
          </a:bodyPr>
          <a:lstStyle/>
          <a:p>
            <a:pPr indent="0" marL="0">
              <a:buNone/>
            </a:pPr>
            <a:r>
              <a:rPr lang="en-US" sz="2200" b="1" dirty="0">
                <a:solidFill>
                  <a:srgbClr val="243978"/>
                </a:solidFill>
                <a:latin typeface="Cambria" pitchFamily="34" charset="0"/>
                <a:ea typeface="Cambria" pitchFamily="34" charset="-122"/>
                <a:cs typeface="Cambria" pitchFamily="34" charset="-120"/>
              </a:rPr>
              <a:t>Non-Charitable Trust</a:t>
            </a:r>
            <a:endParaRPr lang="en-US" sz="2200" dirty="0"/>
          </a:p>
        </p:txBody>
      </p:sp>
      <p:sp>
        <p:nvSpPr>
          <p:cNvPr id="8" name="Text 6"/>
          <p:cNvSpPr/>
          <p:nvPr/>
        </p:nvSpPr>
        <p:spPr>
          <a:xfrm>
            <a:off x="640080" y="3246120"/>
            <a:ext cx="5212080" cy="2468880"/>
          </a:xfrm>
          <a:prstGeom prst="rect">
            <a:avLst/>
          </a:prstGeom>
          <a:noFill/>
          <a:ln/>
        </p:spPr>
        <p:txBody>
          <a:bodyPr wrap="square" rtlCol="0" anchor="t">
            <a:normAutofit/>
          </a:bodyPr>
          <a:lstStyle/>
          <a:p>
            <a:pPr marL="177800" indent="-177800">
              <a:spcAft>
                <a:spcPts val="1200"/>
              </a:spcAft>
              <a:buSzPct val="100000"/>
              <a:buChar char="•"/>
            </a:pPr>
            <a:r>
              <a:rPr lang="en-US" sz="1500" dirty="0">
                <a:solidFill>
                  <a:srgbClr val="1A2340"/>
                </a:solidFill>
                <a:latin typeface="Calibri" pitchFamily="34" charset="0"/>
                <a:ea typeface="Calibri" pitchFamily="34" charset="-122"/>
                <a:cs typeface="Calibri" pitchFamily="34" charset="-120"/>
              </a:rPr>
              <a:t>Works without named beneficiaries — its purpose is institutional, which fits a network of States.</a:t>
            </a:r>
            <a:endParaRPr lang="en-US" sz="1500" dirty="0"/>
          </a:p>
          <a:p>
            <a:pPr marL="177800" indent="-177800">
              <a:spcAft>
                <a:spcPts val="1200"/>
              </a:spcAft>
              <a:buSzPct val="100000"/>
              <a:buChar char="•"/>
            </a:pPr>
            <a:r>
              <a:rPr lang="en-US" sz="1500" dirty="0">
                <a:solidFill>
                  <a:srgbClr val="1A2340"/>
                </a:solidFill>
                <a:latin typeface="Calibri" pitchFamily="34" charset="0"/>
                <a:ea typeface="Calibri" pitchFamily="34" charset="-122"/>
                <a:cs typeface="Calibri" pitchFamily="34" charset="-120"/>
              </a:rPr>
              <a:t>Fast to establish under existing Kenyan law — no treaty negotiation needed to begin.</a:t>
            </a:r>
            <a:endParaRPr lang="en-US" sz="1500" dirty="0"/>
          </a:p>
          <a:p>
            <a:pPr marL="177800" indent="-177800">
              <a:buSzPct val="100000"/>
              <a:buChar char="•"/>
            </a:pPr>
            <a:r>
              <a:rPr lang="en-US" sz="1500" dirty="0">
                <a:solidFill>
                  <a:srgbClr val="1A2340"/>
                </a:solidFill>
                <a:latin typeface="Calibri" pitchFamily="34" charset="0"/>
                <a:ea typeface="Calibri" pitchFamily="34" charset="-122"/>
                <a:cs typeface="Calibri" pitchFamily="34" charset="-120"/>
              </a:rPr>
              <a:t>The Deed can pre-record the move to a treaty body — the transition is built in from day one.</a:t>
            </a:r>
            <a:endParaRPr lang="en-US" sz="1500" dirty="0"/>
          </a:p>
        </p:txBody>
      </p:sp>
      <p:sp>
        <p:nvSpPr>
          <p:cNvPr id="9" name="Text 7"/>
          <p:cNvSpPr/>
          <p:nvPr/>
        </p:nvSpPr>
        <p:spPr>
          <a:xfrm>
            <a:off x="6355080" y="2286000"/>
            <a:ext cx="5120640" cy="320040"/>
          </a:xfrm>
          <a:prstGeom prst="rect">
            <a:avLst/>
          </a:prstGeom>
          <a:noFill/>
          <a:ln/>
        </p:spPr>
        <p:txBody>
          <a:bodyPr wrap="square" rtlCol="0" anchor="ctr"/>
          <a:lstStyle/>
          <a:p>
            <a:pPr indent="0" marL="0">
              <a:buNone/>
            </a:pPr>
            <a:r>
              <a:rPr lang="en-US" sz="1300" b="1" spc="200" kern="0" dirty="0">
                <a:solidFill>
                  <a:srgbClr val="9A6E1E"/>
                </a:solidFill>
                <a:latin typeface="Calibri" pitchFamily="34" charset="0"/>
                <a:ea typeface="Calibri" pitchFamily="34" charset="-122"/>
                <a:cs typeface="Calibri" pitchFamily="34" charset="-120"/>
              </a:rPr>
              <a:t>SET ASIDE</a:t>
            </a:r>
            <a:endParaRPr lang="en-US" sz="1300" dirty="0"/>
          </a:p>
        </p:txBody>
      </p:sp>
      <p:sp>
        <p:nvSpPr>
          <p:cNvPr id="10" name="Text 8"/>
          <p:cNvSpPr/>
          <p:nvPr/>
        </p:nvSpPr>
        <p:spPr>
          <a:xfrm>
            <a:off x="6355080" y="2578608"/>
            <a:ext cx="5120640" cy="457200"/>
          </a:xfrm>
          <a:prstGeom prst="rect">
            <a:avLst/>
          </a:prstGeom>
          <a:noFill/>
          <a:ln/>
        </p:spPr>
        <p:txBody>
          <a:bodyPr wrap="square" rtlCol="0" anchor="ctr">
            <a:normAutofit/>
          </a:bodyPr>
          <a:lstStyle/>
          <a:p>
            <a:pPr indent="0" marL="0">
              <a:buNone/>
            </a:pPr>
            <a:r>
              <a:rPr lang="en-US" sz="2200" b="1" dirty="0">
                <a:solidFill>
                  <a:srgbClr val="243978"/>
                </a:solidFill>
                <a:latin typeface="Cambria" pitchFamily="34" charset="0"/>
                <a:ea typeface="Cambria" pitchFamily="34" charset="-122"/>
                <a:cs typeface="Cambria" pitchFamily="34" charset="-120"/>
              </a:rPr>
              <a:t>Public Benefit Organisation</a:t>
            </a:r>
            <a:endParaRPr lang="en-US" sz="2200" dirty="0"/>
          </a:p>
        </p:txBody>
      </p:sp>
      <p:sp>
        <p:nvSpPr>
          <p:cNvPr id="11" name="Text 9"/>
          <p:cNvSpPr/>
          <p:nvPr/>
        </p:nvSpPr>
        <p:spPr>
          <a:xfrm>
            <a:off x="6355080" y="3246120"/>
            <a:ext cx="5120640" cy="2468880"/>
          </a:xfrm>
          <a:prstGeom prst="rect">
            <a:avLst/>
          </a:prstGeom>
          <a:noFill/>
          <a:ln/>
        </p:spPr>
        <p:txBody>
          <a:bodyPr wrap="square" rtlCol="0" anchor="t">
            <a:normAutofit/>
          </a:bodyPr>
          <a:lstStyle/>
          <a:p>
            <a:pPr indent="0" marL="0">
              <a:spcAft>
                <a:spcPts val="1200"/>
              </a:spcAft>
              <a:buNone/>
            </a:pPr>
            <a:r>
              <a:rPr lang="en-US" sz="1500" dirty="0">
                <a:solidFill>
                  <a:srgbClr val="1A2340"/>
                </a:solidFill>
                <a:latin typeface="Calibri" pitchFamily="34" charset="0"/>
                <a:ea typeface="Calibri" pitchFamily="34" charset="-122"/>
                <a:cs typeface="Calibri" pitchFamily="34" charset="-120"/>
              </a:rPr>
              <a:t>Rejected because of restrictions on state affiliation.</a:t>
            </a:r>
            <a:endParaRPr lang="en-US" sz="1500" dirty="0"/>
          </a:p>
          <a:p>
            <a:pPr indent="0" marL="0">
              <a:buNone/>
            </a:pPr>
            <a:r>
              <a:rPr lang="en-US" sz="1500" dirty="0">
                <a:solidFill>
                  <a:srgbClr val="5A6175"/>
                </a:solidFill>
                <a:latin typeface="Calibri" pitchFamily="34" charset="0"/>
                <a:ea typeface="Calibri" pitchFamily="34" charset="-122"/>
                <a:cs typeface="Calibri" pitchFamily="34" charset="-120"/>
              </a:rPr>
              <a:t>The Network is driven by participating States and their NQAs — a structure the PBO framework doesn't accommodate.</a:t>
            </a:r>
            <a:endParaRPr lang="en-US" sz="15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457200"/>
            <a:ext cx="10881360" cy="640080"/>
          </a:xfrm>
          <a:prstGeom prst="rect">
            <a:avLst/>
          </a:prstGeom>
          <a:noFill/>
          <a:ln/>
        </p:spPr>
        <p:txBody>
          <a:bodyPr wrap="square" rtlCol="0" anchor="ctr">
            <a:normAutofit/>
          </a:bodyPr>
          <a:lstStyle/>
          <a:p>
            <a:pPr indent="0" marL="0">
              <a:buNone/>
            </a:pPr>
            <a:r>
              <a:rPr lang="en-US" sz="3400" b="1" dirty="0">
                <a:solidFill>
                  <a:srgbClr val="243978"/>
                </a:solidFill>
                <a:latin typeface="Cambria" pitchFamily="34" charset="0"/>
                <a:ea typeface="Cambria" pitchFamily="34" charset="-122"/>
                <a:cs typeface="Cambria" pitchFamily="34" charset="-120"/>
              </a:rPr>
              <a:t>Governance to Settle First</a:t>
            </a:r>
            <a:endParaRPr lang="en-US" sz="3400" dirty="0"/>
          </a:p>
        </p:txBody>
      </p:sp>
      <p:sp>
        <p:nvSpPr>
          <p:cNvPr id="3" name="Shape 1"/>
          <p:cNvSpPr/>
          <p:nvPr/>
        </p:nvSpPr>
        <p:spPr>
          <a:xfrm>
            <a:off x="658368" y="1170432"/>
            <a:ext cx="2194560" cy="0"/>
          </a:xfrm>
          <a:prstGeom prst="line">
            <a:avLst/>
          </a:prstGeom>
          <a:noFill/>
          <a:ln w="38100">
            <a:solidFill>
              <a:srgbClr val="CB9B51"/>
            </a:solidFill>
            <a:prstDash val="solid"/>
          </a:ln>
        </p:spPr>
      </p:sp>
      <p:sp>
        <p:nvSpPr>
          <p:cNvPr id="4" name="Text 2"/>
          <p:cNvSpPr/>
          <p:nvPr/>
        </p:nvSpPr>
        <p:spPr>
          <a:xfrm>
            <a:off x="640080" y="1298448"/>
            <a:ext cx="10881360" cy="548640"/>
          </a:xfrm>
          <a:prstGeom prst="rect">
            <a:avLst/>
          </a:prstGeom>
          <a:noFill/>
          <a:ln/>
        </p:spPr>
        <p:txBody>
          <a:bodyPr wrap="square" rtlCol="0" anchor="t">
            <a:normAutofit/>
          </a:bodyPr>
          <a:lstStyle/>
          <a:p>
            <a:pPr indent="0" marL="0">
              <a:buNone/>
            </a:pPr>
            <a:r>
              <a:rPr lang="en-US" sz="1600" dirty="0">
                <a:solidFill>
                  <a:srgbClr val="5A6175"/>
                </a:solidFill>
                <a:latin typeface="Calibri" pitchFamily="34" charset="0"/>
                <a:ea typeface="Calibri" pitchFamily="34" charset="-122"/>
                <a:cs typeface="Calibri" pitchFamily="34" charset="-120"/>
              </a:rPr>
              <a:t>Two governance questions must be resolved before an incorporation application can be lodged.</a:t>
            </a:r>
            <a:endParaRPr lang="en-US" sz="1600" dirty="0"/>
          </a:p>
        </p:txBody>
      </p:sp>
      <p:sp>
        <p:nvSpPr>
          <p:cNvPr id="5" name="Shape 3"/>
          <p:cNvSpPr/>
          <p:nvPr/>
        </p:nvSpPr>
        <p:spPr>
          <a:xfrm>
            <a:off x="6080760" y="2377440"/>
            <a:ext cx="0" cy="3200400"/>
          </a:xfrm>
          <a:prstGeom prst="line">
            <a:avLst/>
          </a:prstGeom>
          <a:noFill/>
          <a:ln w="19050">
            <a:solidFill>
              <a:srgbClr val="D5DAE6"/>
            </a:solidFill>
            <a:prstDash val="solid"/>
          </a:ln>
        </p:spPr>
      </p:sp>
      <p:pic>
        <p:nvPicPr>
          <p:cNvPr id="6" name="Image 0" descr="preencoded.png">    </p:cNvPr>
          <p:cNvPicPr>
            <a:picLocks noChangeAspect="1"/>
          </p:cNvPicPr>
          <p:nvPr/>
        </p:nvPicPr>
        <p:blipFill>
          <a:blip r:embed="rId1"/>
          <a:stretch>
            <a:fillRect/>
          </a:stretch>
        </p:blipFill>
        <p:spPr>
          <a:xfrm>
            <a:off x="640080" y="2331720"/>
            <a:ext cx="548640" cy="548640"/>
          </a:xfrm>
          <a:prstGeom prst="rect">
            <a:avLst/>
          </a:prstGeom>
        </p:spPr>
      </p:pic>
      <p:sp>
        <p:nvSpPr>
          <p:cNvPr id="7" name="Text 4"/>
          <p:cNvSpPr/>
          <p:nvPr/>
        </p:nvSpPr>
        <p:spPr>
          <a:xfrm>
            <a:off x="1325880" y="2377440"/>
            <a:ext cx="4480560" cy="457200"/>
          </a:xfrm>
          <a:prstGeom prst="rect">
            <a:avLst/>
          </a:prstGeom>
          <a:noFill/>
          <a:ln/>
        </p:spPr>
        <p:txBody>
          <a:bodyPr wrap="square" rtlCol="0" anchor="ctr">
            <a:normAutofit/>
          </a:bodyPr>
          <a:lstStyle/>
          <a:p>
            <a:pPr indent="0" marL="0">
              <a:buNone/>
            </a:pPr>
            <a:r>
              <a:rPr lang="en-US" sz="2100" b="1" dirty="0">
                <a:solidFill>
                  <a:srgbClr val="243978"/>
                </a:solidFill>
                <a:latin typeface="Cambria" pitchFamily="34" charset="0"/>
                <a:ea typeface="Cambria" pitchFamily="34" charset="-122"/>
                <a:cs typeface="Cambria" pitchFamily="34" charset="-120"/>
              </a:rPr>
              <a:t>Settlors &amp; Trustees</a:t>
            </a:r>
            <a:endParaRPr lang="en-US" sz="2100" dirty="0"/>
          </a:p>
        </p:txBody>
      </p:sp>
      <p:sp>
        <p:nvSpPr>
          <p:cNvPr id="8" name="Text 5"/>
          <p:cNvSpPr/>
          <p:nvPr/>
        </p:nvSpPr>
        <p:spPr>
          <a:xfrm>
            <a:off x="640080" y="3063240"/>
            <a:ext cx="5212080" cy="2560320"/>
          </a:xfrm>
          <a:prstGeom prst="rect">
            <a:avLst/>
          </a:prstGeom>
          <a:noFill/>
          <a:ln/>
        </p:spPr>
        <p:txBody>
          <a:bodyPr wrap="square" rtlCol="0" anchor="t">
            <a:normAutofit/>
          </a:bodyPr>
          <a:lstStyle/>
          <a:p>
            <a:pPr indent="0" marL="0">
              <a:spcAft>
                <a:spcPts val="1400"/>
              </a:spcAft>
              <a:buNone/>
            </a:pPr>
            <a:r>
              <a:rPr lang="en-US" sz="1600" dirty="0">
                <a:solidFill>
                  <a:srgbClr val="1A2340"/>
                </a:solidFill>
                <a:latin typeface="Calibri" pitchFamily="34" charset="0"/>
                <a:ea typeface="Calibri" pitchFamily="34" charset="-122"/>
                <a:cs typeface="Calibri" pitchFamily="34" charset="-120"/>
              </a:rPr>
              <a:t>Each participating State nominates a representative who acts as Settlor and Trustee.</a:t>
            </a:r>
            <a:endParaRPr lang="en-US" sz="1600" dirty="0"/>
          </a:p>
          <a:p>
            <a:pPr indent="0" marL="0">
              <a:spcAft>
                <a:spcPts val="1400"/>
              </a:spcAft>
              <a:buNone/>
            </a:pPr>
            <a:r>
              <a:rPr lang="en-US" sz="1600" dirty="0">
                <a:solidFill>
                  <a:srgbClr val="1A2340"/>
                </a:solidFill>
                <a:latin typeface="Calibri" pitchFamily="34" charset="0"/>
                <a:ea typeface="Calibri" pitchFamily="34" charset="-122"/>
                <a:cs typeface="Calibri" pitchFamily="34" charset="-120"/>
              </a:rPr>
              <a:t>They hold legal title to the trust property and carry fiduciary duties.</a:t>
            </a:r>
            <a:endParaRPr lang="en-US" sz="1600" dirty="0"/>
          </a:p>
          <a:p>
            <a:pPr indent="0" marL="0">
              <a:buNone/>
            </a:pPr>
            <a:r>
              <a:rPr lang="en-US" sz="1600" b="1" dirty="0">
                <a:solidFill>
                  <a:srgbClr val="1F5230"/>
                </a:solidFill>
                <a:latin typeface="Calibri" pitchFamily="34" charset="0"/>
                <a:ea typeface="Calibri" pitchFamily="34" charset="-122"/>
                <a:cs typeface="Calibri" pitchFamily="34" charset="-120"/>
              </a:rPr>
              <a:t>At least three (3) settlors / trustees will be appointed.</a:t>
            </a:r>
            <a:endParaRPr lang="en-US" sz="1600" dirty="0"/>
          </a:p>
        </p:txBody>
      </p:sp>
      <p:pic>
        <p:nvPicPr>
          <p:cNvPr id="9" name="Image 1" descr="preencoded.png">    </p:cNvPr>
          <p:cNvPicPr>
            <a:picLocks noChangeAspect="1"/>
          </p:cNvPicPr>
          <p:nvPr/>
        </p:nvPicPr>
        <p:blipFill>
          <a:blip r:embed="rId2"/>
          <a:stretch>
            <a:fillRect/>
          </a:stretch>
        </p:blipFill>
        <p:spPr>
          <a:xfrm>
            <a:off x="6355080" y="2331720"/>
            <a:ext cx="548640" cy="548640"/>
          </a:xfrm>
          <a:prstGeom prst="rect">
            <a:avLst/>
          </a:prstGeom>
        </p:spPr>
      </p:pic>
      <p:sp>
        <p:nvSpPr>
          <p:cNvPr id="10" name="Text 6"/>
          <p:cNvSpPr/>
          <p:nvPr/>
        </p:nvSpPr>
        <p:spPr>
          <a:xfrm>
            <a:off x="7040880" y="2377440"/>
            <a:ext cx="4480560" cy="457200"/>
          </a:xfrm>
          <a:prstGeom prst="rect">
            <a:avLst/>
          </a:prstGeom>
          <a:noFill/>
          <a:ln/>
        </p:spPr>
        <p:txBody>
          <a:bodyPr wrap="square" rtlCol="0" anchor="ctr">
            <a:normAutofit/>
          </a:bodyPr>
          <a:lstStyle/>
          <a:p>
            <a:pPr indent="0" marL="0">
              <a:buNone/>
            </a:pPr>
            <a:r>
              <a:rPr lang="en-US" sz="2100" b="1" dirty="0">
                <a:solidFill>
                  <a:srgbClr val="243978"/>
                </a:solidFill>
                <a:latin typeface="Cambria" pitchFamily="34" charset="0"/>
                <a:ea typeface="Cambria" pitchFamily="34" charset="-122"/>
                <a:cs typeface="Cambria" pitchFamily="34" charset="-120"/>
              </a:rPr>
              <a:t>Independent Enforcer</a:t>
            </a:r>
            <a:endParaRPr lang="en-US" sz="2100" dirty="0"/>
          </a:p>
        </p:txBody>
      </p:sp>
      <p:sp>
        <p:nvSpPr>
          <p:cNvPr id="11" name="Text 7"/>
          <p:cNvSpPr/>
          <p:nvPr/>
        </p:nvSpPr>
        <p:spPr>
          <a:xfrm>
            <a:off x="6355080" y="3063240"/>
            <a:ext cx="5120640" cy="2560320"/>
          </a:xfrm>
          <a:prstGeom prst="rect">
            <a:avLst/>
          </a:prstGeom>
          <a:noFill/>
          <a:ln/>
        </p:spPr>
        <p:txBody>
          <a:bodyPr wrap="square" rtlCol="0" anchor="t">
            <a:normAutofit/>
          </a:bodyPr>
          <a:lstStyle/>
          <a:p>
            <a:pPr indent="0" marL="0">
              <a:spcAft>
                <a:spcPts val="1400"/>
              </a:spcAft>
              <a:buNone/>
            </a:pPr>
            <a:r>
              <a:rPr lang="en-US" sz="1600" dirty="0">
                <a:solidFill>
                  <a:srgbClr val="1A2340"/>
                </a:solidFill>
                <a:latin typeface="Calibri" pitchFamily="34" charset="0"/>
                <a:ea typeface="Calibri" pitchFamily="34" charset="-122"/>
                <a:cs typeface="Calibri" pitchFamily="34" charset="-120"/>
              </a:rPr>
              <a:t>Oversees and monitors administration of the trust.</a:t>
            </a:r>
            <a:endParaRPr lang="en-US" sz="1600" dirty="0"/>
          </a:p>
          <a:p>
            <a:pPr indent="0" marL="0">
              <a:spcAft>
                <a:spcPts val="1400"/>
              </a:spcAft>
              <a:buNone/>
            </a:pPr>
            <a:r>
              <a:rPr lang="en-US" sz="1600" dirty="0">
                <a:solidFill>
                  <a:srgbClr val="1A2340"/>
                </a:solidFill>
                <a:latin typeface="Calibri" pitchFamily="34" charset="0"/>
                <a:ea typeface="Calibri" pitchFamily="34" charset="-122"/>
                <a:cs typeface="Calibri" pitchFamily="34" charset="-120"/>
              </a:rPr>
              <a:t>Ensures the Trustees discharge their duties under the Trust Deed.</a:t>
            </a:r>
            <a:endParaRPr lang="en-US" sz="1600" dirty="0"/>
          </a:p>
          <a:p>
            <a:pPr indent="0" marL="0">
              <a:buNone/>
            </a:pPr>
            <a:r>
              <a:rPr lang="en-US" sz="1600" b="1" dirty="0">
                <a:solidFill>
                  <a:srgbClr val="1F5230"/>
                </a:solidFill>
                <a:latin typeface="Calibri" pitchFamily="34" charset="0"/>
                <a:ea typeface="Calibri" pitchFamily="34" charset="-122"/>
                <a:cs typeface="Calibri" pitchFamily="34" charset="-120"/>
              </a:rPr>
              <a:t>Must be a person entirely distinct from any Trustee.</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457200"/>
            <a:ext cx="10881360" cy="640080"/>
          </a:xfrm>
          <a:prstGeom prst="rect">
            <a:avLst/>
          </a:prstGeom>
          <a:noFill/>
          <a:ln/>
        </p:spPr>
        <p:txBody>
          <a:bodyPr wrap="square" rtlCol="0" anchor="ctr">
            <a:normAutofit/>
          </a:bodyPr>
          <a:lstStyle/>
          <a:p>
            <a:pPr indent="0" marL="0">
              <a:buNone/>
            </a:pPr>
            <a:r>
              <a:rPr lang="en-US" sz="3400" b="1" dirty="0">
                <a:solidFill>
                  <a:srgbClr val="243978"/>
                </a:solidFill>
                <a:latin typeface="Cambria" pitchFamily="34" charset="0"/>
                <a:ea typeface="Cambria" pitchFamily="34" charset="-122"/>
                <a:cs typeface="Cambria" pitchFamily="34" charset="-120"/>
              </a:rPr>
              <a:t>What Trustees Must Do</a:t>
            </a:r>
            <a:endParaRPr lang="en-US" sz="3400" dirty="0"/>
          </a:p>
        </p:txBody>
      </p:sp>
      <p:sp>
        <p:nvSpPr>
          <p:cNvPr id="3" name="Shape 1"/>
          <p:cNvSpPr/>
          <p:nvPr/>
        </p:nvSpPr>
        <p:spPr>
          <a:xfrm>
            <a:off x="658368" y="1170432"/>
            <a:ext cx="2194560" cy="0"/>
          </a:xfrm>
          <a:prstGeom prst="line">
            <a:avLst/>
          </a:prstGeom>
          <a:noFill/>
          <a:ln w="38100">
            <a:solidFill>
              <a:srgbClr val="CB9B51"/>
            </a:solidFill>
            <a:prstDash val="solid"/>
          </a:ln>
        </p:spPr>
      </p:sp>
      <p:sp>
        <p:nvSpPr>
          <p:cNvPr id="4" name="Text 2"/>
          <p:cNvSpPr/>
          <p:nvPr/>
        </p:nvSpPr>
        <p:spPr>
          <a:xfrm>
            <a:off x="640080" y="1298448"/>
            <a:ext cx="10881360" cy="548640"/>
          </a:xfrm>
          <a:prstGeom prst="rect">
            <a:avLst/>
          </a:prstGeom>
          <a:noFill/>
          <a:ln/>
        </p:spPr>
        <p:txBody>
          <a:bodyPr wrap="square" rtlCol="0" anchor="t">
            <a:normAutofit/>
          </a:bodyPr>
          <a:lstStyle/>
          <a:p>
            <a:pPr indent="0" marL="0">
              <a:buNone/>
            </a:pPr>
            <a:r>
              <a:rPr lang="en-US" sz="1600" dirty="0">
                <a:solidFill>
                  <a:srgbClr val="5A6175"/>
                </a:solidFill>
                <a:latin typeface="Calibri" pitchFamily="34" charset="0"/>
                <a:ea typeface="Calibri" pitchFamily="34" charset="-122"/>
                <a:cs typeface="Calibri" pitchFamily="34" charset="-120"/>
              </a:rPr>
              <a:t>The fiduciary duties that bind every trustee — they hold the property, they do not own it.</a:t>
            </a:r>
            <a:endParaRPr lang="en-US" sz="1600" dirty="0"/>
          </a:p>
        </p:txBody>
      </p:sp>
      <p:sp>
        <p:nvSpPr>
          <p:cNvPr id="5" name="Shape 3"/>
          <p:cNvSpPr/>
          <p:nvPr/>
        </p:nvSpPr>
        <p:spPr>
          <a:xfrm>
            <a:off x="640080" y="2331720"/>
            <a:ext cx="100584" cy="822960"/>
          </a:xfrm>
          <a:prstGeom prst="rect">
            <a:avLst/>
          </a:prstGeom>
          <a:solidFill>
            <a:srgbClr val="2E6B3E"/>
          </a:solidFill>
          <a:ln/>
        </p:spPr>
      </p:sp>
      <p:sp>
        <p:nvSpPr>
          <p:cNvPr id="6" name="Text 4"/>
          <p:cNvSpPr/>
          <p:nvPr/>
        </p:nvSpPr>
        <p:spPr>
          <a:xfrm>
            <a:off x="932688" y="2286000"/>
            <a:ext cx="4937760" cy="411480"/>
          </a:xfrm>
          <a:prstGeom prst="rect">
            <a:avLst/>
          </a:prstGeom>
          <a:noFill/>
          <a:ln/>
        </p:spPr>
        <p:txBody>
          <a:bodyPr wrap="square" rtlCol="0" anchor="ctr">
            <a:normAutofit/>
          </a:bodyPr>
          <a:lstStyle/>
          <a:p>
            <a:pPr indent="0" marL="0">
              <a:buNone/>
            </a:pPr>
            <a:r>
              <a:rPr lang="en-US" sz="1700" b="1" dirty="0">
                <a:solidFill>
                  <a:srgbClr val="1F5230"/>
                </a:solidFill>
                <a:latin typeface="Cambria" pitchFamily="34" charset="0"/>
                <a:ea typeface="Cambria" pitchFamily="34" charset="-122"/>
                <a:cs typeface="Cambria" pitchFamily="34" charset="-120"/>
              </a:rPr>
              <a:t>Loyalty</a:t>
            </a:r>
            <a:endParaRPr lang="en-US" sz="1700" dirty="0"/>
          </a:p>
        </p:txBody>
      </p:sp>
      <p:sp>
        <p:nvSpPr>
          <p:cNvPr id="7" name="Text 5"/>
          <p:cNvSpPr/>
          <p:nvPr/>
        </p:nvSpPr>
        <p:spPr>
          <a:xfrm>
            <a:off x="932688" y="2697480"/>
            <a:ext cx="4937760" cy="640080"/>
          </a:xfrm>
          <a:prstGeom prst="rect">
            <a:avLst/>
          </a:prstGeom>
          <a:noFill/>
          <a:ln/>
        </p:spPr>
        <p:txBody>
          <a:bodyPr wrap="square" rtlCol="0" anchor="t">
            <a:normAutofit/>
          </a:bodyPr>
          <a:lstStyle/>
          <a:p>
            <a:pPr indent="0" marL="0">
              <a:buNone/>
            </a:pPr>
            <a:r>
              <a:rPr lang="en-US" sz="1350" dirty="0">
                <a:solidFill>
                  <a:srgbClr val="1A2340"/>
                </a:solidFill>
                <a:latin typeface="Calibri" pitchFamily="34" charset="0"/>
                <a:ea typeface="Calibri" pitchFamily="34" charset="-122"/>
                <a:cs typeface="Calibri" pitchFamily="34" charset="-120"/>
              </a:rPr>
              <a:t>Act solely for the trust's purpose — never in self-interest.</a:t>
            </a:r>
            <a:endParaRPr lang="en-US" sz="1350" dirty="0"/>
          </a:p>
        </p:txBody>
      </p:sp>
      <p:sp>
        <p:nvSpPr>
          <p:cNvPr id="8" name="Shape 6"/>
          <p:cNvSpPr/>
          <p:nvPr/>
        </p:nvSpPr>
        <p:spPr>
          <a:xfrm>
            <a:off x="6080760" y="2286000"/>
            <a:ext cx="0" cy="960120"/>
          </a:xfrm>
          <a:prstGeom prst="line">
            <a:avLst/>
          </a:prstGeom>
          <a:noFill/>
          <a:ln w="15240">
            <a:solidFill>
              <a:srgbClr val="D5DAE6"/>
            </a:solidFill>
            <a:prstDash val="solid"/>
          </a:ln>
        </p:spPr>
      </p:sp>
      <p:sp>
        <p:nvSpPr>
          <p:cNvPr id="9" name="Shape 7"/>
          <p:cNvSpPr/>
          <p:nvPr/>
        </p:nvSpPr>
        <p:spPr>
          <a:xfrm>
            <a:off x="6355080" y="2331720"/>
            <a:ext cx="100584" cy="822960"/>
          </a:xfrm>
          <a:prstGeom prst="rect">
            <a:avLst/>
          </a:prstGeom>
          <a:solidFill>
            <a:srgbClr val="2E6B3E"/>
          </a:solidFill>
          <a:ln/>
        </p:spPr>
      </p:sp>
      <p:sp>
        <p:nvSpPr>
          <p:cNvPr id="10" name="Text 8"/>
          <p:cNvSpPr/>
          <p:nvPr/>
        </p:nvSpPr>
        <p:spPr>
          <a:xfrm>
            <a:off x="6647688" y="2286000"/>
            <a:ext cx="4937760" cy="411480"/>
          </a:xfrm>
          <a:prstGeom prst="rect">
            <a:avLst/>
          </a:prstGeom>
          <a:noFill/>
          <a:ln/>
        </p:spPr>
        <p:txBody>
          <a:bodyPr wrap="square" rtlCol="0" anchor="ctr">
            <a:normAutofit/>
          </a:bodyPr>
          <a:lstStyle/>
          <a:p>
            <a:pPr indent="0" marL="0">
              <a:buNone/>
            </a:pPr>
            <a:r>
              <a:rPr lang="en-US" sz="1700" b="1" dirty="0">
                <a:solidFill>
                  <a:srgbClr val="1F5230"/>
                </a:solidFill>
                <a:latin typeface="Cambria" pitchFamily="34" charset="0"/>
                <a:ea typeface="Cambria" pitchFamily="34" charset="-122"/>
                <a:cs typeface="Cambria" pitchFamily="34" charset="-120"/>
              </a:rPr>
              <a:t>No conflicts, no secret profit</a:t>
            </a:r>
            <a:endParaRPr lang="en-US" sz="1700" dirty="0"/>
          </a:p>
        </p:txBody>
      </p:sp>
      <p:sp>
        <p:nvSpPr>
          <p:cNvPr id="11" name="Text 9"/>
          <p:cNvSpPr/>
          <p:nvPr/>
        </p:nvSpPr>
        <p:spPr>
          <a:xfrm>
            <a:off x="6647688" y="2697480"/>
            <a:ext cx="4937760" cy="640080"/>
          </a:xfrm>
          <a:prstGeom prst="rect">
            <a:avLst/>
          </a:prstGeom>
          <a:noFill/>
          <a:ln/>
        </p:spPr>
        <p:txBody>
          <a:bodyPr wrap="square" rtlCol="0" anchor="t">
            <a:normAutofit/>
          </a:bodyPr>
          <a:lstStyle/>
          <a:p>
            <a:pPr indent="0" marL="0">
              <a:buNone/>
            </a:pPr>
            <a:r>
              <a:rPr lang="en-US" sz="1350" dirty="0">
                <a:solidFill>
                  <a:srgbClr val="1A2340"/>
                </a:solidFill>
                <a:latin typeface="Calibri" pitchFamily="34" charset="0"/>
                <a:ea typeface="Calibri" pitchFamily="34" charset="-122"/>
                <a:cs typeface="Calibri" pitchFamily="34" charset="-120"/>
              </a:rPr>
              <a:t>No self-dealing, no personal gain from the position.</a:t>
            </a:r>
            <a:endParaRPr lang="en-US" sz="1350" dirty="0"/>
          </a:p>
        </p:txBody>
      </p:sp>
      <p:sp>
        <p:nvSpPr>
          <p:cNvPr id="12" name="Shape 10"/>
          <p:cNvSpPr/>
          <p:nvPr/>
        </p:nvSpPr>
        <p:spPr>
          <a:xfrm>
            <a:off x="640080" y="3502152"/>
            <a:ext cx="100584" cy="822960"/>
          </a:xfrm>
          <a:prstGeom prst="rect">
            <a:avLst/>
          </a:prstGeom>
          <a:solidFill>
            <a:srgbClr val="2E6B3E"/>
          </a:solidFill>
          <a:ln/>
        </p:spPr>
      </p:sp>
      <p:sp>
        <p:nvSpPr>
          <p:cNvPr id="13" name="Text 11"/>
          <p:cNvSpPr/>
          <p:nvPr/>
        </p:nvSpPr>
        <p:spPr>
          <a:xfrm>
            <a:off x="932688" y="3456432"/>
            <a:ext cx="4937760" cy="411480"/>
          </a:xfrm>
          <a:prstGeom prst="rect">
            <a:avLst/>
          </a:prstGeom>
          <a:noFill/>
          <a:ln/>
        </p:spPr>
        <p:txBody>
          <a:bodyPr wrap="square" rtlCol="0" anchor="ctr">
            <a:normAutofit/>
          </a:bodyPr>
          <a:lstStyle/>
          <a:p>
            <a:pPr indent="0" marL="0">
              <a:buNone/>
            </a:pPr>
            <a:r>
              <a:rPr lang="en-US" sz="1700" b="1" dirty="0">
                <a:solidFill>
                  <a:srgbClr val="1F5230"/>
                </a:solidFill>
                <a:latin typeface="Cambria" pitchFamily="34" charset="0"/>
                <a:ea typeface="Cambria" pitchFamily="34" charset="-122"/>
                <a:cs typeface="Cambria" pitchFamily="34" charset="-120"/>
              </a:rPr>
              <a:t>Care &amp; prudence</a:t>
            </a:r>
            <a:endParaRPr lang="en-US" sz="1700" dirty="0"/>
          </a:p>
        </p:txBody>
      </p:sp>
      <p:sp>
        <p:nvSpPr>
          <p:cNvPr id="14" name="Text 12"/>
          <p:cNvSpPr/>
          <p:nvPr/>
        </p:nvSpPr>
        <p:spPr>
          <a:xfrm>
            <a:off x="932688" y="3867912"/>
            <a:ext cx="4937760" cy="640080"/>
          </a:xfrm>
          <a:prstGeom prst="rect">
            <a:avLst/>
          </a:prstGeom>
          <a:noFill/>
          <a:ln/>
        </p:spPr>
        <p:txBody>
          <a:bodyPr wrap="square" rtlCol="0" anchor="t">
            <a:normAutofit/>
          </a:bodyPr>
          <a:lstStyle/>
          <a:p>
            <a:pPr indent="0" marL="0">
              <a:buNone/>
            </a:pPr>
            <a:r>
              <a:rPr lang="en-US" sz="1350" dirty="0">
                <a:solidFill>
                  <a:srgbClr val="1A2340"/>
                </a:solidFill>
                <a:latin typeface="Calibri" pitchFamily="34" charset="0"/>
                <a:ea typeface="Calibri" pitchFamily="34" charset="-122"/>
                <a:cs typeface="Calibri" pitchFamily="34" charset="-120"/>
              </a:rPr>
              <a:t>Administer with the skill and diligence of a prudent person.</a:t>
            </a:r>
            <a:endParaRPr lang="en-US" sz="1350" dirty="0"/>
          </a:p>
        </p:txBody>
      </p:sp>
      <p:sp>
        <p:nvSpPr>
          <p:cNvPr id="15" name="Shape 13"/>
          <p:cNvSpPr/>
          <p:nvPr/>
        </p:nvSpPr>
        <p:spPr>
          <a:xfrm>
            <a:off x="6080760" y="3456432"/>
            <a:ext cx="0" cy="960120"/>
          </a:xfrm>
          <a:prstGeom prst="line">
            <a:avLst/>
          </a:prstGeom>
          <a:noFill/>
          <a:ln w="15240">
            <a:solidFill>
              <a:srgbClr val="D5DAE6"/>
            </a:solidFill>
            <a:prstDash val="solid"/>
          </a:ln>
        </p:spPr>
      </p:sp>
      <p:sp>
        <p:nvSpPr>
          <p:cNvPr id="16" name="Shape 14"/>
          <p:cNvSpPr/>
          <p:nvPr/>
        </p:nvSpPr>
        <p:spPr>
          <a:xfrm>
            <a:off x="6355080" y="3502152"/>
            <a:ext cx="100584" cy="822960"/>
          </a:xfrm>
          <a:prstGeom prst="rect">
            <a:avLst/>
          </a:prstGeom>
          <a:solidFill>
            <a:srgbClr val="2E6B3E"/>
          </a:solidFill>
          <a:ln/>
        </p:spPr>
      </p:sp>
      <p:sp>
        <p:nvSpPr>
          <p:cNvPr id="17" name="Text 15"/>
          <p:cNvSpPr/>
          <p:nvPr/>
        </p:nvSpPr>
        <p:spPr>
          <a:xfrm>
            <a:off x="6647688" y="3456432"/>
            <a:ext cx="4937760" cy="411480"/>
          </a:xfrm>
          <a:prstGeom prst="rect">
            <a:avLst/>
          </a:prstGeom>
          <a:noFill/>
          <a:ln/>
        </p:spPr>
        <p:txBody>
          <a:bodyPr wrap="square" rtlCol="0" anchor="ctr">
            <a:normAutofit/>
          </a:bodyPr>
          <a:lstStyle/>
          <a:p>
            <a:pPr indent="0" marL="0">
              <a:buNone/>
            </a:pPr>
            <a:r>
              <a:rPr lang="en-US" sz="1700" b="1" dirty="0">
                <a:solidFill>
                  <a:srgbClr val="1F5230"/>
                </a:solidFill>
                <a:latin typeface="Cambria" pitchFamily="34" charset="0"/>
                <a:ea typeface="Cambria" pitchFamily="34" charset="-122"/>
                <a:cs typeface="Cambria" pitchFamily="34" charset="-120"/>
              </a:rPr>
              <a:t>Act within the Deed</a:t>
            </a:r>
            <a:endParaRPr lang="en-US" sz="1700" dirty="0"/>
          </a:p>
        </p:txBody>
      </p:sp>
      <p:sp>
        <p:nvSpPr>
          <p:cNvPr id="18" name="Text 16"/>
          <p:cNvSpPr/>
          <p:nvPr/>
        </p:nvSpPr>
        <p:spPr>
          <a:xfrm>
            <a:off x="6647688" y="3867912"/>
            <a:ext cx="4937760" cy="640080"/>
          </a:xfrm>
          <a:prstGeom prst="rect">
            <a:avLst/>
          </a:prstGeom>
          <a:noFill/>
          <a:ln/>
        </p:spPr>
        <p:txBody>
          <a:bodyPr wrap="square" rtlCol="0" anchor="t">
            <a:normAutofit/>
          </a:bodyPr>
          <a:lstStyle/>
          <a:p>
            <a:pPr indent="0" marL="0">
              <a:buNone/>
            </a:pPr>
            <a:r>
              <a:rPr lang="en-US" sz="1350" dirty="0">
                <a:solidFill>
                  <a:srgbClr val="1A2340"/>
                </a:solidFill>
                <a:latin typeface="Calibri" pitchFamily="34" charset="0"/>
                <a:ea typeface="Calibri" pitchFamily="34" charset="-122"/>
                <a:cs typeface="Calibri" pitchFamily="34" charset="-120"/>
              </a:rPr>
              <a:t>Stay within the powers the Trust Deed confers.</a:t>
            </a:r>
            <a:endParaRPr lang="en-US" sz="1350" dirty="0"/>
          </a:p>
        </p:txBody>
      </p:sp>
      <p:sp>
        <p:nvSpPr>
          <p:cNvPr id="19" name="Shape 17"/>
          <p:cNvSpPr/>
          <p:nvPr/>
        </p:nvSpPr>
        <p:spPr>
          <a:xfrm>
            <a:off x="640080" y="4672584"/>
            <a:ext cx="100584" cy="822960"/>
          </a:xfrm>
          <a:prstGeom prst="rect">
            <a:avLst/>
          </a:prstGeom>
          <a:solidFill>
            <a:srgbClr val="2E6B3E"/>
          </a:solidFill>
          <a:ln/>
        </p:spPr>
      </p:sp>
      <p:sp>
        <p:nvSpPr>
          <p:cNvPr id="20" name="Text 18"/>
          <p:cNvSpPr/>
          <p:nvPr/>
        </p:nvSpPr>
        <p:spPr>
          <a:xfrm>
            <a:off x="932688" y="4626864"/>
            <a:ext cx="4937760" cy="411480"/>
          </a:xfrm>
          <a:prstGeom prst="rect">
            <a:avLst/>
          </a:prstGeom>
          <a:noFill/>
          <a:ln/>
        </p:spPr>
        <p:txBody>
          <a:bodyPr wrap="square" rtlCol="0" anchor="ctr">
            <a:normAutofit/>
          </a:bodyPr>
          <a:lstStyle/>
          <a:p>
            <a:pPr indent="0" marL="0">
              <a:buNone/>
            </a:pPr>
            <a:r>
              <a:rPr lang="en-US" sz="1700" b="1" dirty="0">
                <a:solidFill>
                  <a:srgbClr val="1F5230"/>
                </a:solidFill>
                <a:latin typeface="Cambria" pitchFamily="34" charset="0"/>
                <a:ea typeface="Cambria" pitchFamily="34" charset="-122"/>
                <a:cs typeface="Cambria" pitchFamily="34" charset="-120"/>
              </a:rPr>
              <a:t>Safeguard the property</a:t>
            </a:r>
            <a:endParaRPr lang="en-US" sz="1700" dirty="0"/>
          </a:p>
        </p:txBody>
      </p:sp>
      <p:sp>
        <p:nvSpPr>
          <p:cNvPr id="21" name="Text 19"/>
          <p:cNvSpPr/>
          <p:nvPr/>
        </p:nvSpPr>
        <p:spPr>
          <a:xfrm>
            <a:off x="932688" y="5038344"/>
            <a:ext cx="4937760" cy="640080"/>
          </a:xfrm>
          <a:prstGeom prst="rect">
            <a:avLst/>
          </a:prstGeom>
          <a:noFill/>
          <a:ln/>
        </p:spPr>
        <p:txBody>
          <a:bodyPr wrap="square" rtlCol="0" anchor="t">
            <a:normAutofit/>
          </a:bodyPr>
          <a:lstStyle/>
          <a:p>
            <a:pPr indent="0" marL="0">
              <a:buNone/>
            </a:pPr>
            <a:r>
              <a:rPr lang="en-US" sz="1350" dirty="0">
                <a:solidFill>
                  <a:srgbClr val="1A2340"/>
                </a:solidFill>
                <a:latin typeface="Calibri" pitchFamily="34" charset="0"/>
                <a:ea typeface="Calibri" pitchFamily="34" charset="-122"/>
                <a:cs typeface="Calibri" pitchFamily="34" charset="-120"/>
              </a:rPr>
              <a:t>Protect trust assets; keep them separate; invest prudently.</a:t>
            </a:r>
            <a:endParaRPr lang="en-US" sz="1350" dirty="0"/>
          </a:p>
        </p:txBody>
      </p:sp>
      <p:sp>
        <p:nvSpPr>
          <p:cNvPr id="22" name="Shape 20"/>
          <p:cNvSpPr/>
          <p:nvPr/>
        </p:nvSpPr>
        <p:spPr>
          <a:xfrm>
            <a:off x="6080760" y="4626864"/>
            <a:ext cx="0" cy="960120"/>
          </a:xfrm>
          <a:prstGeom prst="line">
            <a:avLst/>
          </a:prstGeom>
          <a:noFill/>
          <a:ln w="15240">
            <a:solidFill>
              <a:srgbClr val="D5DAE6"/>
            </a:solidFill>
            <a:prstDash val="solid"/>
          </a:ln>
        </p:spPr>
      </p:sp>
      <p:sp>
        <p:nvSpPr>
          <p:cNvPr id="23" name="Shape 21"/>
          <p:cNvSpPr/>
          <p:nvPr/>
        </p:nvSpPr>
        <p:spPr>
          <a:xfrm>
            <a:off x="6355080" y="4672584"/>
            <a:ext cx="100584" cy="822960"/>
          </a:xfrm>
          <a:prstGeom prst="rect">
            <a:avLst/>
          </a:prstGeom>
          <a:solidFill>
            <a:srgbClr val="2E6B3E"/>
          </a:solidFill>
          <a:ln/>
        </p:spPr>
      </p:sp>
      <p:sp>
        <p:nvSpPr>
          <p:cNvPr id="24" name="Text 22"/>
          <p:cNvSpPr/>
          <p:nvPr/>
        </p:nvSpPr>
        <p:spPr>
          <a:xfrm>
            <a:off x="6647688" y="4626864"/>
            <a:ext cx="4937760" cy="411480"/>
          </a:xfrm>
          <a:prstGeom prst="rect">
            <a:avLst/>
          </a:prstGeom>
          <a:noFill/>
          <a:ln/>
        </p:spPr>
        <p:txBody>
          <a:bodyPr wrap="square" rtlCol="0" anchor="ctr">
            <a:normAutofit/>
          </a:bodyPr>
          <a:lstStyle/>
          <a:p>
            <a:pPr indent="0" marL="0">
              <a:buNone/>
            </a:pPr>
            <a:r>
              <a:rPr lang="en-US" sz="1700" b="1" dirty="0">
                <a:solidFill>
                  <a:srgbClr val="1F5230"/>
                </a:solidFill>
                <a:latin typeface="Cambria" pitchFamily="34" charset="0"/>
                <a:ea typeface="Cambria" pitchFamily="34" charset="-122"/>
                <a:cs typeface="Cambria" pitchFamily="34" charset="-120"/>
              </a:rPr>
              <a:t>Account &amp; act jointly</a:t>
            </a:r>
            <a:endParaRPr lang="en-US" sz="1700" dirty="0"/>
          </a:p>
        </p:txBody>
      </p:sp>
      <p:sp>
        <p:nvSpPr>
          <p:cNvPr id="25" name="Text 23"/>
          <p:cNvSpPr/>
          <p:nvPr/>
        </p:nvSpPr>
        <p:spPr>
          <a:xfrm>
            <a:off x="6647688" y="5038344"/>
            <a:ext cx="4937760" cy="640080"/>
          </a:xfrm>
          <a:prstGeom prst="rect">
            <a:avLst/>
          </a:prstGeom>
          <a:noFill/>
          <a:ln/>
        </p:spPr>
        <p:txBody>
          <a:bodyPr wrap="square" rtlCol="0" anchor="t">
            <a:normAutofit/>
          </a:bodyPr>
          <a:lstStyle/>
          <a:p>
            <a:pPr indent="0" marL="0">
              <a:buNone/>
            </a:pPr>
            <a:r>
              <a:rPr lang="en-US" sz="1350" dirty="0">
                <a:solidFill>
                  <a:srgbClr val="1A2340"/>
                </a:solidFill>
                <a:latin typeface="Calibri" pitchFamily="34" charset="0"/>
                <a:ea typeface="Calibri" pitchFamily="34" charset="-122"/>
                <a:cs typeface="Calibri" pitchFamily="34" charset="-120"/>
              </a:rPr>
              <a:t>Keep proper records; act together; answer to the enforcer.</a:t>
            </a:r>
            <a:endParaRPr lang="en-US" sz="1350" dirty="0"/>
          </a:p>
        </p:txBody>
      </p:sp>
      <p:sp>
        <p:nvSpPr>
          <p:cNvPr id="26" name="Shape 24"/>
          <p:cNvSpPr/>
          <p:nvPr/>
        </p:nvSpPr>
        <p:spPr>
          <a:xfrm>
            <a:off x="640080" y="5687568"/>
            <a:ext cx="10881360" cy="0"/>
          </a:xfrm>
          <a:prstGeom prst="line">
            <a:avLst/>
          </a:prstGeom>
          <a:noFill/>
          <a:ln w="31750">
            <a:solidFill>
              <a:srgbClr val="CB9B51"/>
            </a:solidFill>
            <a:prstDash val="solid"/>
          </a:ln>
        </p:spPr>
      </p:sp>
      <p:sp>
        <p:nvSpPr>
          <p:cNvPr id="27" name="Text 25"/>
          <p:cNvSpPr/>
          <p:nvPr/>
        </p:nvSpPr>
        <p:spPr>
          <a:xfrm>
            <a:off x="640080" y="5797296"/>
            <a:ext cx="10881360" cy="457200"/>
          </a:xfrm>
          <a:prstGeom prst="rect">
            <a:avLst/>
          </a:prstGeom>
          <a:noFill/>
          <a:ln/>
        </p:spPr>
        <p:txBody>
          <a:bodyPr wrap="square" rtlCol="0" anchor="ctr">
            <a:normAutofit/>
          </a:bodyPr>
          <a:lstStyle/>
          <a:p>
            <a:pPr algn="ctr" indent="0" marL="0">
              <a:buNone/>
            </a:pPr>
            <a:r>
              <a:rPr lang="en-US" sz="1400" b="1" i="1" dirty="0">
                <a:solidFill>
                  <a:srgbClr val="243978"/>
                </a:solidFill>
                <a:latin typeface="Calibri" pitchFamily="34" charset="0"/>
                <a:ea typeface="Calibri" pitchFamily="34" charset="-122"/>
                <a:cs typeface="Calibri" pitchFamily="34" charset="-120"/>
              </a:rPr>
              <a:t>Breach carries personal liability — the enforcer holds trustees to every duty above.</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457200"/>
            <a:ext cx="10881360" cy="640080"/>
          </a:xfrm>
          <a:prstGeom prst="rect">
            <a:avLst/>
          </a:prstGeom>
          <a:noFill/>
          <a:ln/>
        </p:spPr>
        <p:txBody>
          <a:bodyPr wrap="square" rtlCol="0" anchor="ctr">
            <a:normAutofit/>
          </a:bodyPr>
          <a:lstStyle/>
          <a:p>
            <a:pPr indent="0" marL="0">
              <a:buNone/>
            </a:pPr>
            <a:r>
              <a:rPr lang="en-US" sz="3400" b="1" dirty="0">
                <a:solidFill>
                  <a:srgbClr val="243978"/>
                </a:solidFill>
                <a:latin typeface="Cambria" pitchFamily="34" charset="0"/>
                <a:ea typeface="Cambria" pitchFamily="34" charset="-122"/>
                <a:cs typeface="Cambria" pitchFamily="34" charset="-120"/>
              </a:rPr>
              <a:t>Governance &amp; Safeguards</a:t>
            </a:r>
            <a:endParaRPr lang="en-US" sz="3400" dirty="0"/>
          </a:p>
        </p:txBody>
      </p:sp>
      <p:sp>
        <p:nvSpPr>
          <p:cNvPr id="3" name="Shape 1"/>
          <p:cNvSpPr/>
          <p:nvPr/>
        </p:nvSpPr>
        <p:spPr>
          <a:xfrm>
            <a:off x="658368" y="1170432"/>
            <a:ext cx="2194560" cy="0"/>
          </a:xfrm>
          <a:prstGeom prst="line">
            <a:avLst/>
          </a:prstGeom>
          <a:noFill/>
          <a:ln w="38100">
            <a:solidFill>
              <a:srgbClr val="CB9B51"/>
            </a:solidFill>
            <a:prstDash val="solid"/>
          </a:ln>
        </p:spPr>
      </p:sp>
      <p:sp>
        <p:nvSpPr>
          <p:cNvPr id="4" name="Text 2"/>
          <p:cNvSpPr/>
          <p:nvPr/>
        </p:nvSpPr>
        <p:spPr>
          <a:xfrm>
            <a:off x="640080" y="1298448"/>
            <a:ext cx="10881360" cy="548640"/>
          </a:xfrm>
          <a:prstGeom prst="rect">
            <a:avLst/>
          </a:prstGeom>
          <a:noFill/>
          <a:ln/>
        </p:spPr>
        <p:txBody>
          <a:bodyPr wrap="square" rtlCol="0" anchor="t">
            <a:normAutofit/>
          </a:bodyPr>
          <a:lstStyle/>
          <a:p>
            <a:pPr indent="0" marL="0">
              <a:buNone/>
            </a:pPr>
            <a:r>
              <a:rPr lang="en-US" sz="1600" dirty="0">
                <a:solidFill>
                  <a:srgbClr val="5A6175"/>
                </a:solidFill>
                <a:latin typeface="Calibri" pitchFamily="34" charset="0"/>
                <a:ea typeface="Calibri" pitchFamily="34" charset="-122"/>
                <a:cs typeface="Calibri" pitchFamily="34" charset="-120"/>
              </a:rPr>
              <a:t>How control, accountability and fairness are built into the structure.</a:t>
            </a:r>
            <a:endParaRPr lang="en-US" sz="1600" dirty="0"/>
          </a:p>
        </p:txBody>
      </p:sp>
      <p:pic>
        <p:nvPicPr>
          <p:cNvPr id="5" name="Image 0" descr="preencoded.png">    </p:cNvPr>
          <p:cNvPicPr>
            <a:picLocks noChangeAspect="1"/>
          </p:cNvPicPr>
          <p:nvPr/>
        </p:nvPicPr>
        <p:blipFill>
          <a:blip r:embed="rId1"/>
          <a:stretch>
            <a:fillRect/>
          </a:stretch>
        </p:blipFill>
        <p:spPr>
          <a:xfrm>
            <a:off x="640080" y="2258568"/>
            <a:ext cx="502920" cy="502920"/>
          </a:xfrm>
          <a:prstGeom prst="rect">
            <a:avLst/>
          </a:prstGeom>
        </p:spPr>
      </p:pic>
      <p:sp>
        <p:nvSpPr>
          <p:cNvPr id="6" name="Text 3"/>
          <p:cNvSpPr/>
          <p:nvPr/>
        </p:nvSpPr>
        <p:spPr>
          <a:xfrm>
            <a:off x="1298448" y="2221992"/>
            <a:ext cx="4572000" cy="548640"/>
          </a:xfrm>
          <a:prstGeom prst="rect">
            <a:avLst/>
          </a:prstGeom>
          <a:noFill/>
          <a:ln/>
        </p:spPr>
        <p:txBody>
          <a:bodyPr wrap="square" rtlCol="0" anchor="ctr">
            <a:normAutofit/>
          </a:bodyPr>
          <a:lstStyle/>
          <a:p>
            <a:pPr indent="0" marL="0">
              <a:buNone/>
            </a:pPr>
            <a:r>
              <a:rPr lang="en-US" sz="1800" b="1" dirty="0">
                <a:solidFill>
                  <a:srgbClr val="1F5230"/>
                </a:solidFill>
                <a:latin typeface="Cambria" pitchFamily="34" charset="0"/>
                <a:ea typeface="Cambria" pitchFamily="34" charset="-122"/>
                <a:cs typeface="Cambria" pitchFamily="34" charset="-120"/>
              </a:rPr>
              <a:t>Every State is represented</a:t>
            </a:r>
            <a:endParaRPr lang="en-US" sz="1800" dirty="0"/>
          </a:p>
        </p:txBody>
      </p:sp>
      <p:sp>
        <p:nvSpPr>
          <p:cNvPr id="7" name="Text 4"/>
          <p:cNvSpPr/>
          <p:nvPr/>
        </p:nvSpPr>
        <p:spPr>
          <a:xfrm>
            <a:off x="658368" y="2862072"/>
            <a:ext cx="5074920" cy="960120"/>
          </a:xfrm>
          <a:prstGeom prst="rect">
            <a:avLst/>
          </a:prstGeom>
          <a:noFill/>
          <a:ln/>
        </p:spPr>
        <p:txBody>
          <a:bodyPr wrap="square" rtlCol="0" anchor="t">
            <a:normAutofit/>
          </a:bodyPr>
          <a:lstStyle/>
          <a:p>
            <a:pPr indent="0" marL="0">
              <a:buNone/>
            </a:pPr>
            <a:r>
              <a:rPr lang="en-US" sz="1450" dirty="0">
                <a:solidFill>
                  <a:srgbClr val="1A2340"/>
                </a:solidFill>
                <a:latin typeface="Calibri" pitchFamily="34" charset="0"/>
                <a:ea typeface="Calibri" pitchFamily="34" charset="-122"/>
                <a:cs typeface="Calibri" pitchFamily="34" charset="-120"/>
              </a:rPr>
              <a:t>Each participating State nominates its own Settlor/Trustee — no single country holds the Network.</a:t>
            </a:r>
            <a:endParaRPr lang="en-US" sz="1450" dirty="0"/>
          </a:p>
        </p:txBody>
      </p:sp>
      <p:sp>
        <p:nvSpPr>
          <p:cNvPr id="8" name="Shape 5"/>
          <p:cNvSpPr/>
          <p:nvPr/>
        </p:nvSpPr>
        <p:spPr>
          <a:xfrm>
            <a:off x="6080760" y="2240280"/>
            <a:ext cx="0" cy="1554480"/>
          </a:xfrm>
          <a:prstGeom prst="line">
            <a:avLst/>
          </a:prstGeom>
          <a:noFill/>
          <a:ln w="15240">
            <a:solidFill>
              <a:srgbClr val="D5DAE6"/>
            </a:solidFill>
            <a:prstDash val="solid"/>
          </a:ln>
        </p:spPr>
      </p:sp>
      <p:pic>
        <p:nvPicPr>
          <p:cNvPr id="9" name="Image 1" descr="preencoded.png">    </p:cNvPr>
          <p:cNvPicPr>
            <a:picLocks noChangeAspect="1"/>
          </p:cNvPicPr>
          <p:nvPr/>
        </p:nvPicPr>
        <p:blipFill>
          <a:blip r:embed="rId2"/>
          <a:stretch>
            <a:fillRect/>
          </a:stretch>
        </p:blipFill>
        <p:spPr>
          <a:xfrm>
            <a:off x="6355080" y="2258568"/>
            <a:ext cx="502920" cy="502920"/>
          </a:xfrm>
          <a:prstGeom prst="rect">
            <a:avLst/>
          </a:prstGeom>
        </p:spPr>
      </p:pic>
      <p:sp>
        <p:nvSpPr>
          <p:cNvPr id="10" name="Text 6"/>
          <p:cNvSpPr/>
          <p:nvPr/>
        </p:nvSpPr>
        <p:spPr>
          <a:xfrm>
            <a:off x="7013448" y="2221992"/>
            <a:ext cx="4572000" cy="548640"/>
          </a:xfrm>
          <a:prstGeom prst="rect">
            <a:avLst/>
          </a:prstGeom>
          <a:noFill/>
          <a:ln/>
        </p:spPr>
        <p:txBody>
          <a:bodyPr wrap="square" rtlCol="0" anchor="ctr">
            <a:normAutofit/>
          </a:bodyPr>
          <a:lstStyle/>
          <a:p>
            <a:pPr indent="0" marL="0">
              <a:buNone/>
            </a:pPr>
            <a:r>
              <a:rPr lang="en-US" sz="1800" b="1" dirty="0">
                <a:solidFill>
                  <a:srgbClr val="1F5230"/>
                </a:solidFill>
                <a:latin typeface="Cambria" pitchFamily="34" charset="0"/>
                <a:ea typeface="Cambria" pitchFamily="34" charset="-122"/>
                <a:cs typeface="Cambria" pitchFamily="34" charset="-120"/>
              </a:rPr>
              <a:t>Trustees are bound by duty</a:t>
            </a:r>
            <a:endParaRPr lang="en-US" sz="1800" dirty="0"/>
          </a:p>
        </p:txBody>
      </p:sp>
      <p:sp>
        <p:nvSpPr>
          <p:cNvPr id="11" name="Text 7"/>
          <p:cNvSpPr/>
          <p:nvPr/>
        </p:nvSpPr>
        <p:spPr>
          <a:xfrm>
            <a:off x="6373368" y="2862072"/>
            <a:ext cx="5074920" cy="960120"/>
          </a:xfrm>
          <a:prstGeom prst="rect">
            <a:avLst/>
          </a:prstGeom>
          <a:noFill/>
          <a:ln/>
        </p:spPr>
        <p:txBody>
          <a:bodyPr wrap="square" rtlCol="0" anchor="t">
            <a:normAutofit/>
          </a:bodyPr>
          <a:lstStyle/>
          <a:p>
            <a:pPr indent="0" marL="0">
              <a:buNone/>
            </a:pPr>
            <a:r>
              <a:rPr lang="en-US" sz="1450" dirty="0">
                <a:solidFill>
                  <a:srgbClr val="1A2340"/>
                </a:solidFill>
                <a:latin typeface="Calibri" pitchFamily="34" charset="0"/>
                <a:ea typeface="Calibri" pitchFamily="34" charset="-122"/>
                <a:cs typeface="Calibri" pitchFamily="34" charset="-120"/>
              </a:rPr>
              <a:t>Trustees hold legal title jointly and owe fiduciary obligations under the Trust Deed — not personal ownership.</a:t>
            </a:r>
            <a:endParaRPr lang="en-US" sz="1450" dirty="0"/>
          </a:p>
        </p:txBody>
      </p:sp>
      <p:pic>
        <p:nvPicPr>
          <p:cNvPr id="12" name="Image 2" descr="preencoded.png">    </p:cNvPr>
          <p:cNvPicPr>
            <a:picLocks noChangeAspect="1"/>
          </p:cNvPicPr>
          <p:nvPr/>
        </p:nvPicPr>
        <p:blipFill>
          <a:blip r:embed="rId3"/>
          <a:stretch>
            <a:fillRect/>
          </a:stretch>
        </p:blipFill>
        <p:spPr>
          <a:xfrm>
            <a:off x="640080" y="4087368"/>
            <a:ext cx="502920" cy="502920"/>
          </a:xfrm>
          <a:prstGeom prst="rect">
            <a:avLst/>
          </a:prstGeom>
        </p:spPr>
      </p:pic>
      <p:sp>
        <p:nvSpPr>
          <p:cNvPr id="13" name="Text 8"/>
          <p:cNvSpPr/>
          <p:nvPr/>
        </p:nvSpPr>
        <p:spPr>
          <a:xfrm>
            <a:off x="1298448" y="4050792"/>
            <a:ext cx="4572000" cy="548640"/>
          </a:xfrm>
          <a:prstGeom prst="rect">
            <a:avLst/>
          </a:prstGeom>
          <a:noFill/>
          <a:ln/>
        </p:spPr>
        <p:txBody>
          <a:bodyPr wrap="square" rtlCol="0" anchor="ctr">
            <a:normAutofit/>
          </a:bodyPr>
          <a:lstStyle/>
          <a:p>
            <a:pPr indent="0" marL="0">
              <a:buNone/>
            </a:pPr>
            <a:r>
              <a:rPr lang="en-US" sz="1800" b="1" dirty="0">
                <a:solidFill>
                  <a:srgbClr val="1F5230"/>
                </a:solidFill>
                <a:latin typeface="Cambria" pitchFamily="34" charset="0"/>
                <a:ea typeface="Cambria" pitchFamily="34" charset="-122"/>
                <a:cs typeface="Cambria" pitchFamily="34" charset="-120"/>
              </a:rPr>
              <a:t>An independent Enforcer</a:t>
            </a:r>
            <a:endParaRPr lang="en-US" sz="1800" dirty="0"/>
          </a:p>
        </p:txBody>
      </p:sp>
      <p:sp>
        <p:nvSpPr>
          <p:cNvPr id="14" name="Text 9"/>
          <p:cNvSpPr/>
          <p:nvPr/>
        </p:nvSpPr>
        <p:spPr>
          <a:xfrm>
            <a:off x="658368" y="4690872"/>
            <a:ext cx="5074920" cy="960120"/>
          </a:xfrm>
          <a:prstGeom prst="rect">
            <a:avLst/>
          </a:prstGeom>
          <a:noFill/>
          <a:ln/>
        </p:spPr>
        <p:txBody>
          <a:bodyPr wrap="square" rtlCol="0" anchor="t">
            <a:normAutofit/>
          </a:bodyPr>
          <a:lstStyle/>
          <a:p>
            <a:pPr indent="0" marL="0">
              <a:buNone/>
            </a:pPr>
            <a:r>
              <a:rPr lang="en-US" sz="1450" dirty="0">
                <a:solidFill>
                  <a:srgbClr val="1A2340"/>
                </a:solidFill>
                <a:latin typeface="Calibri" pitchFamily="34" charset="0"/>
                <a:ea typeface="Calibri" pitchFamily="34" charset="-122"/>
                <a:cs typeface="Calibri" pitchFamily="34" charset="-120"/>
              </a:rPr>
              <a:t>A person distinct from all Trustees monitors administration and holds them to the Deed.</a:t>
            </a:r>
            <a:endParaRPr lang="en-US" sz="1450" dirty="0"/>
          </a:p>
        </p:txBody>
      </p:sp>
      <p:sp>
        <p:nvSpPr>
          <p:cNvPr id="15" name="Shape 10"/>
          <p:cNvSpPr/>
          <p:nvPr/>
        </p:nvSpPr>
        <p:spPr>
          <a:xfrm>
            <a:off x="6080760" y="4069080"/>
            <a:ext cx="0" cy="1554480"/>
          </a:xfrm>
          <a:prstGeom prst="line">
            <a:avLst/>
          </a:prstGeom>
          <a:noFill/>
          <a:ln w="15240">
            <a:solidFill>
              <a:srgbClr val="D5DAE6"/>
            </a:solidFill>
            <a:prstDash val="solid"/>
          </a:ln>
        </p:spPr>
      </p:sp>
      <p:pic>
        <p:nvPicPr>
          <p:cNvPr id="16" name="Image 3" descr="preencoded.png">    </p:cNvPr>
          <p:cNvPicPr>
            <a:picLocks noChangeAspect="1"/>
          </p:cNvPicPr>
          <p:nvPr/>
        </p:nvPicPr>
        <p:blipFill>
          <a:blip r:embed="rId4"/>
          <a:stretch>
            <a:fillRect/>
          </a:stretch>
        </p:blipFill>
        <p:spPr>
          <a:xfrm>
            <a:off x="6355080" y="4087368"/>
            <a:ext cx="502920" cy="502920"/>
          </a:xfrm>
          <a:prstGeom prst="rect">
            <a:avLst/>
          </a:prstGeom>
        </p:spPr>
      </p:pic>
      <p:sp>
        <p:nvSpPr>
          <p:cNvPr id="17" name="Text 11"/>
          <p:cNvSpPr/>
          <p:nvPr/>
        </p:nvSpPr>
        <p:spPr>
          <a:xfrm>
            <a:off x="7013448" y="4050792"/>
            <a:ext cx="4572000" cy="548640"/>
          </a:xfrm>
          <a:prstGeom prst="rect">
            <a:avLst/>
          </a:prstGeom>
          <a:noFill/>
          <a:ln/>
        </p:spPr>
        <p:txBody>
          <a:bodyPr wrap="square" rtlCol="0" anchor="ctr">
            <a:normAutofit/>
          </a:bodyPr>
          <a:lstStyle/>
          <a:p>
            <a:pPr indent="0" marL="0">
              <a:buNone/>
            </a:pPr>
            <a:r>
              <a:rPr lang="en-US" sz="1800" b="1" dirty="0">
                <a:solidFill>
                  <a:srgbClr val="1F5230"/>
                </a:solidFill>
                <a:latin typeface="Cambria" pitchFamily="34" charset="0"/>
                <a:ea typeface="Cambria" pitchFamily="34" charset="-122"/>
                <a:cs typeface="Cambria" pitchFamily="34" charset="-120"/>
              </a:rPr>
              <a:t>Succession by office</a:t>
            </a:r>
            <a:endParaRPr lang="en-US" sz="1800" dirty="0"/>
          </a:p>
        </p:txBody>
      </p:sp>
      <p:sp>
        <p:nvSpPr>
          <p:cNvPr id="18" name="Text 12"/>
          <p:cNvSpPr/>
          <p:nvPr/>
        </p:nvSpPr>
        <p:spPr>
          <a:xfrm>
            <a:off x="6373368" y="4690872"/>
            <a:ext cx="5074920" cy="960120"/>
          </a:xfrm>
          <a:prstGeom prst="rect">
            <a:avLst/>
          </a:prstGeom>
          <a:noFill/>
          <a:ln/>
        </p:spPr>
        <p:txBody>
          <a:bodyPr wrap="square" rtlCol="0" anchor="t">
            <a:normAutofit/>
          </a:bodyPr>
          <a:lstStyle/>
          <a:p>
            <a:pPr indent="0" marL="0">
              <a:buNone/>
            </a:pPr>
            <a:r>
              <a:rPr lang="en-US" sz="1450" dirty="0">
                <a:solidFill>
                  <a:srgbClr val="1A2340"/>
                </a:solidFill>
                <a:latin typeface="Calibri" pitchFamily="34" charset="0"/>
                <a:ea typeface="Calibri" pitchFamily="34" charset="-122"/>
                <a:cs typeface="Calibri" pitchFamily="34" charset="-120"/>
              </a:rPr>
              <a:t>Trusteeship follows the office (ex officio), so leadership changes never stall the Network.</a:t>
            </a:r>
            <a:endParaRPr lang="en-US" sz="1450" dirty="0"/>
          </a:p>
        </p:txBody>
      </p:sp>
      <p:sp>
        <p:nvSpPr>
          <p:cNvPr id="19" name="Shape 13"/>
          <p:cNvSpPr/>
          <p:nvPr/>
        </p:nvSpPr>
        <p:spPr>
          <a:xfrm>
            <a:off x="640080" y="3922776"/>
            <a:ext cx="10881360" cy="0"/>
          </a:xfrm>
          <a:prstGeom prst="line">
            <a:avLst/>
          </a:prstGeom>
          <a:noFill/>
          <a:ln w="12700">
            <a:solidFill>
              <a:srgbClr val="D5DAE6"/>
            </a:solidFill>
            <a:prstDash val="solid"/>
          </a:ln>
        </p:spPr>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457200"/>
            <a:ext cx="10881360" cy="640080"/>
          </a:xfrm>
          <a:prstGeom prst="rect">
            <a:avLst/>
          </a:prstGeom>
          <a:noFill/>
          <a:ln/>
        </p:spPr>
        <p:txBody>
          <a:bodyPr wrap="square" rtlCol="0" anchor="ctr">
            <a:normAutofit/>
          </a:bodyPr>
          <a:lstStyle/>
          <a:p>
            <a:pPr indent="0" marL="0">
              <a:buNone/>
            </a:pPr>
            <a:r>
              <a:rPr lang="en-US" sz="3400" b="1" dirty="0">
                <a:solidFill>
                  <a:srgbClr val="243978"/>
                </a:solidFill>
                <a:latin typeface="Cambria" pitchFamily="34" charset="0"/>
                <a:ea typeface="Cambria" pitchFamily="34" charset="-122"/>
                <a:cs typeface="Cambria" pitchFamily="34" charset="-120"/>
              </a:rPr>
              <a:t>When a Trustee Leaves Office</a:t>
            </a:r>
            <a:endParaRPr lang="en-US" sz="3400" dirty="0"/>
          </a:p>
        </p:txBody>
      </p:sp>
      <p:sp>
        <p:nvSpPr>
          <p:cNvPr id="3" name="Shape 1"/>
          <p:cNvSpPr/>
          <p:nvPr/>
        </p:nvSpPr>
        <p:spPr>
          <a:xfrm>
            <a:off x="658368" y="1170432"/>
            <a:ext cx="2194560" cy="0"/>
          </a:xfrm>
          <a:prstGeom prst="line">
            <a:avLst/>
          </a:prstGeom>
          <a:noFill/>
          <a:ln w="38100">
            <a:solidFill>
              <a:srgbClr val="CB9B51"/>
            </a:solidFill>
            <a:prstDash val="solid"/>
          </a:ln>
        </p:spPr>
      </p:sp>
      <p:sp>
        <p:nvSpPr>
          <p:cNvPr id="4" name="Text 2"/>
          <p:cNvSpPr/>
          <p:nvPr/>
        </p:nvSpPr>
        <p:spPr>
          <a:xfrm>
            <a:off x="640080" y="1298448"/>
            <a:ext cx="10881360" cy="548640"/>
          </a:xfrm>
          <a:prstGeom prst="rect">
            <a:avLst/>
          </a:prstGeom>
          <a:noFill/>
          <a:ln/>
        </p:spPr>
        <p:txBody>
          <a:bodyPr wrap="square" rtlCol="0" anchor="t">
            <a:normAutofit/>
          </a:bodyPr>
          <a:lstStyle/>
          <a:p>
            <a:pPr indent="0" marL="0">
              <a:buNone/>
            </a:pPr>
            <a:r>
              <a:rPr lang="en-US" sz="1600" dirty="0">
                <a:solidFill>
                  <a:srgbClr val="5A6175"/>
                </a:solidFill>
                <a:latin typeface="Calibri" pitchFamily="34" charset="0"/>
                <a:ea typeface="Calibri" pitchFamily="34" charset="-122"/>
                <a:cs typeface="Calibri" pitchFamily="34" charset="-120"/>
              </a:rPr>
              <a:t>If trusteeship is tied to a role — e.g. a head of an authority — what happens when their term ends?</a:t>
            </a:r>
            <a:endParaRPr lang="en-US" sz="1600" dirty="0"/>
          </a:p>
        </p:txBody>
      </p:sp>
      <p:sp>
        <p:nvSpPr>
          <p:cNvPr id="5" name="Shape 3"/>
          <p:cNvSpPr/>
          <p:nvPr/>
        </p:nvSpPr>
        <p:spPr>
          <a:xfrm>
            <a:off x="6080760" y="2377440"/>
            <a:ext cx="0" cy="3291840"/>
          </a:xfrm>
          <a:prstGeom prst="line">
            <a:avLst/>
          </a:prstGeom>
          <a:noFill/>
          <a:ln w="19050">
            <a:solidFill>
              <a:srgbClr val="D5DAE6"/>
            </a:solidFill>
            <a:prstDash val="solid"/>
          </a:ln>
        </p:spPr>
      </p:sp>
      <p:sp>
        <p:nvSpPr>
          <p:cNvPr id="6" name="Text 4"/>
          <p:cNvSpPr/>
          <p:nvPr/>
        </p:nvSpPr>
        <p:spPr>
          <a:xfrm>
            <a:off x="640080" y="2331720"/>
            <a:ext cx="5120640" cy="320040"/>
          </a:xfrm>
          <a:prstGeom prst="rect">
            <a:avLst/>
          </a:prstGeom>
          <a:noFill/>
          <a:ln/>
        </p:spPr>
        <p:txBody>
          <a:bodyPr wrap="square" rtlCol="0" anchor="ctr"/>
          <a:lstStyle/>
          <a:p>
            <a:pPr indent="0" marL="0">
              <a:buNone/>
            </a:pPr>
            <a:r>
              <a:rPr lang="en-US" sz="1400" b="1" spc="200" kern="0" dirty="0">
                <a:solidFill>
                  <a:srgbClr val="1F5230"/>
                </a:solidFill>
                <a:latin typeface="Calibri" pitchFamily="34" charset="0"/>
                <a:ea typeface="Calibri" pitchFamily="34" charset="-122"/>
                <a:cs typeface="Calibri" pitchFamily="34" charset="-120"/>
              </a:rPr>
              <a:t>THE QUESTION</a:t>
            </a:r>
            <a:endParaRPr lang="en-US" sz="1400" dirty="0"/>
          </a:p>
        </p:txBody>
      </p:sp>
      <p:sp>
        <p:nvSpPr>
          <p:cNvPr id="7" name="Text 5"/>
          <p:cNvSpPr/>
          <p:nvPr/>
        </p:nvSpPr>
        <p:spPr>
          <a:xfrm>
            <a:off x="640080" y="2651760"/>
            <a:ext cx="5120640" cy="502920"/>
          </a:xfrm>
          <a:prstGeom prst="rect">
            <a:avLst/>
          </a:prstGeom>
          <a:noFill/>
          <a:ln/>
        </p:spPr>
        <p:txBody>
          <a:bodyPr wrap="square" rtlCol="0" anchor="ctr">
            <a:normAutofit/>
          </a:bodyPr>
          <a:lstStyle/>
          <a:p>
            <a:pPr indent="0" marL="0">
              <a:buNone/>
            </a:pPr>
            <a:r>
              <a:rPr lang="en-US" sz="2300" b="1" dirty="0">
                <a:solidFill>
                  <a:srgbClr val="243978"/>
                </a:solidFill>
                <a:latin typeface="Cambria" pitchFamily="34" charset="0"/>
                <a:ea typeface="Cambria" pitchFamily="34" charset="-122"/>
                <a:cs typeface="Cambria" pitchFamily="34" charset="-120"/>
              </a:rPr>
              <a:t>Person vs. office</a:t>
            </a:r>
            <a:endParaRPr lang="en-US" sz="2300" dirty="0"/>
          </a:p>
        </p:txBody>
      </p:sp>
      <p:sp>
        <p:nvSpPr>
          <p:cNvPr id="8" name="Text 6"/>
          <p:cNvSpPr/>
          <p:nvPr/>
        </p:nvSpPr>
        <p:spPr>
          <a:xfrm>
            <a:off x="640080" y="3337560"/>
            <a:ext cx="5212080" cy="2377440"/>
          </a:xfrm>
          <a:prstGeom prst="rect">
            <a:avLst/>
          </a:prstGeom>
          <a:noFill/>
          <a:ln/>
        </p:spPr>
        <p:txBody>
          <a:bodyPr wrap="square" rtlCol="0" anchor="t">
            <a:normAutofit/>
          </a:bodyPr>
          <a:lstStyle/>
          <a:p>
            <a:pPr indent="0" marL="0">
              <a:spcAft>
                <a:spcPts val="1400"/>
              </a:spcAft>
              <a:buNone/>
            </a:pPr>
            <a:r>
              <a:rPr lang="en-US" sz="1600" dirty="0">
                <a:solidFill>
                  <a:srgbClr val="1A2340"/>
                </a:solidFill>
                <a:latin typeface="Calibri" pitchFamily="34" charset="0"/>
                <a:ea typeface="Calibri" pitchFamily="34" charset="-122"/>
                <a:cs typeface="Calibri" pitchFamily="34" charset="-120"/>
              </a:rPr>
              <a:t>A trustee holds legal title personally. If the CEO is appointed and later leaves, the title does not move automatically.</a:t>
            </a:r>
            <a:endParaRPr lang="en-US" sz="1600" dirty="0"/>
          </a:p>
          <a:p>
            <a:pPr indent="0" marL="0">
              <a:buNone/>
            </a:pPr>
            <a:r>
              <a:rPr lang="en-US" sz="1600" b="1" dirty="0">
                <a:solidFill>
                  <a:srgbClr val="1F5230"/>
                </a:solidFill>
                <a:latin typeface="Calibri" pitchFamily="34" charset="0"/>
                <a:ea typeface="Calibri" pitchFamily="34" charset="-122"/>
                <a:cs typeface="Calibri" pitchFamily="34" charset="-120"/>
              </a:rPr>
              <a:t>Without a rule in the Deed, every change of office-holder could need a fresh transfer — and could stall the trust.</a:t>
            </a:r>
            <a:endParaRPr lang="en-US" sz="1600" dirty="0"/>
          </a:p>
        </p:txBody>
      </p:sp>
      <p:sp>
        <p:nvSpPr>
          <p:cNvPr id="9" name="Text 7"/>
          <p:cNvSpPr/>
          <p:nvPr/>
        </p:nvSpPr>
        <p:spPr>
          <a:xfrm>
            <a:off x="6355080" y="2331720"/>
            <a:ext cx="5120640" cy="320040"/>
          </a:xfrm>
          <a:prstGeom prst="rect">
            <a:avLst/>
          </a:prstGeom>
          <a:noFill/>
          <a:ln/>
        </p:spPr>
        <p:txBody>
          <a:bodyPr wrap="square" rtlCol="0" anchor="ctr"/>
          <a:lstStyle/>
          <a:p>
            <a:pPr indent="0" marL="0">
              <a:buNone/>
            </a:pPr>
            <a:r>
              <a:rPr lang="en-US" sz="1400" b="1" spc="200" kern="0" dirty="0">
                <a:solidFill>
                  <a:srgbClr val="1F5230"/>
                </a:solidFill>
                <a:latin typeface="Calibri" pitchFamily="34" charset="0"/>
                <a:ea typeface="Calibri" pitchFamily="34" charset="-122"/>
                <a:cs typeface="Calibri" pitchFamily="34" charset="-120"/>
              </a:rPr>
              <a:t>WHAT THE DEED SHOULD SAY</a:t>
            </a:r>
            <a:endParaRPr lang="en-US" sz="1400" dirty="0"/>
          </a:p>
        </p:txBody>
      </p:sp>
      <p:sp>
        <p:nvSpPr>
          <p:cNvPr id="10" name="Text 8"/>
          <p:cNvSpPr/>
          <p:nvPr/>
        </p:nvSpPr>
        <p:spPr>
          <a:xfrm>
            <a:off x="6355080" y="2651760"/>
            <a:ext cx="5120640" cy="502920"/>
          </a:xfrm>
          <a:prstGeom prst="rect">
            <a:avLst/>
          </a:prstGeom>
          <a:noFill/>
          <a:ln/>
        </p:spPr>
        <p:txBody>
          <a:bodyPr wrap="square" rtlCol="0" anchor="ctr">
            <a:normAutofit/>
          </a:bodyPr>
          <a:lstStyle/>
          <a:p>
            <a:pPr indent="0" marL="0">
              <a:buNone/>
            </a:pPr>
            <a:r>
              <a:rPr lang="en-US" sz="2300" b="1" dirty="0">
                <a:solidFill>
                  <a:srgbClr val="243978"/>
                </a:solidFill>
                <a:latin typeface="Cambria" pitchFamily="34" charset="0"/>
                <a:ea typeface="Cambria" pitchFamily="34" charset="-122"/>
                <a:cs typeface="Cambria" pitchFamily="34" charset="-120"/>
              </a:rPr>
              <a:t>Build succession in</a:t>
            </a:r>
            <a:endParaRPr lang="en-US" sz="2300" dirty="0"/>
          </a:p>
        </p:txBody>
      </p:sp>
      <p:sp>
        <p:nvSpPr>
          <p:cNvPr id="11" name="Text 9"/>
          <p:cNvSpPr/>
          <p:nvPr/>
        </p:nvSpPr>
        <p:spPr>
          <a:xfrm>
            <a:off x="6355080" y="3337560"/>
            <a:ext cx="5120640" cy="2377440"/>
          </a:xfrm>
          <a:prstGeom prst="rect">
            <a:avLst/>
          </a:prstGeom>
          <a:noFill/>
          <a:ln/>
        </p:spPr>
        <p:txBody>
          <a:bodyPr wrap="square" rtlCol="0" anchor="t">
            <a:normAutofit/>
          </a:bodyPr>
          <a:lstStyle/>
          <a:p>
            <a:pPr marL="177800" indent="-177800">
              <a:spcAft>
                <a:spcPts val="1100"/>
              </a:spcAft>
              <a:buSzPct val="100000"/>
              <a:buChar char="•"/>
            </a:pPr>
            <a:r>
              <a:rPr lang="en-US" sz="1500" dirty="0">
                <a:solidFill>
                  <a:srgbClr val="1A2340"/>
                </a:solidFill>
                <a:latin typeface="Calibri" pitchFamily="34" charset="0"/>
                <a:ea typeface="Calibri" pitchFamily="34" charset="-122"/>
                <a:cs typeface="Calibri" pitchFamily="34" charset="-120"/>
              </a:rPr>
              <a:t>Appoint by OFFICE, not by name — “the holder of the office for the time being” (ex officio).</a:t>
            </a:r>
            <a:endParaRPr lang="en-US" sz="1500" dirty="0"/>
          </a:p>
          <a:p>
            <a:pPr marL="177800" indent="-177800">
              <a:spcAft>
                <a:spcPts val="1100"/>
              </a:spcAft>
              <a:buSzPct val="100000"/>
              <a:buChar char="•"/>
            </a:pPr>
            <a:r>
              <a:rPr lang="en-US" sz="1500" dirty="0">
                <a:solidFill>
                  <a:srgbClr val="1A2340"/>
                </a:solidFill>
                <a:latin typeface="Calibri" pitchFamily="34" charset="0"/>
                <a:ea typeface="Calibri" pitchFamily="34" charset="-122"/>
                <a:cs typeface="Calibri" pitchFamily="34" charset="-120"/>
              </a:rPr>
              <a:t>Documented handover: outgoing trustee signs a deed of retirement; incoming holder a deed of appointment.</a:t>
            </a:r>
            <a:endParaRPr lang="en-US" sz="1500" dirty="0"/>
          </a:p>
          <a:p>
            <a:pPr marL="177800" indent="-177800">
              <a:spcAft>
                <a:spcPts val="1100"/>
              </a:spcAft>
              <a:buSzPct val="100000"/>
              <a:buChar char="•"/>
            </a:pPr>
            <a:r>
              <a:rPr lang="en-US" sz="1500" dirty="0">
                <a:solidFill>
                  <a:srgbClr val="1A2340"/>
                </a:solidFill>
                <a:latin typeface="Calibri" pitchFamily="34" charset="0"/>
                <a:ea typeface="Calibri" pitchFamily="34" charset="-122"/>
                <a:cs typeface="Calibri" pitchFamily="34" charset="-120"/>
              </a:rPr>
              <a:t>Perpetual succession keeps the TRUST alive — but title must still be re-vested in the new trustee.</a:t>
            </a:r>
            <a:endParaRPr lang="en-US" sz="1500" dirty="0"/>
          </a:p>
          <a:p>
            <a:pPr marL="177800" indent="-177800">
              <a:buSzPct val="100000"/>
              <a:buChar char="•"/>
            </a:pPr>
            <a:r>
              <a:rPr lang="en-US" sz="1500" dirty="0">
                <a:solidFill>
                  <a:srgbClr val="1A2340"/>
                </a:solidFill>
                <a:latin typeface="Calibri" pitchFamily="34" charset="0"/>
                <a:ea typeface="Calibri" pitchFamily="34" charset="-122"/>
                <a:cs typeface="Calibri" pitchFamily="34" charset="-120"/>
              </a:rPr>
              <a:t>The Enforcer confirms each transition is properly documented.</a:t>
            </a:r>
            <a:endParaRPr lang="en-US" sz="1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457200"/>
            <a:ext cx="10881360" cy="640080"/>
          </a:xfrm>
          <a:prstGeom prst="rect">
            <a:avLst/>
          </a:prstGeom>
          <a:noFill/>
          <a:ln/>
        </p:spPr>
        <p:txBody>
          <a:bodyPr wrap="square" rtlCol="0" anchor="ctr">
            <a:normAutofit/>
          </a:bodyPr>
          <a:lstStyle/>
          <a:p>
            <a:pPr indent="0" marL="0">
              <a:buNone/>
            </a:pPr>
            <a:r>
              <a:rPr lang="en-US" sz="3400" b="1" dirty="0">
                <a:solidFill>
                  <a:srgbClr val="243978"/>
                </a:solidFill>
                <a:latin typeface="Cambria" pitchFamily="34" charset="0"/>
                <a:ea typeface="Cambria" pitchFamily="34" charset="-122"/>
                <a:cs typeface="Cambria" pitchFamily="34" charset="-120"/>
              </a:rPr>
              <a:t>What We Need to File</a:t>
            </a:r>
            <a:endParaRPr lang="en-US" sz="3400" dirty="0"/>
          </a:p>
        </p:txBody>
      </p:sp>
      <p:sp>
        <p:nvSpPr>
          <p:cNvPr id="3" name="Shape 1"/>
          <p:cNvSpPr/>
          <p:nvPr/>
        </p:nvSpPr>
        <p:spPr>
          <a:xfrm>
            <a:off x="658368" y="1170432"/>
            <a:ext cx="2194560" cy="0"/>
          </a:xfrm>
          <a:prstGeom prst="line">
            <a:avLst/>
          </a:prstGeom>
          <a:noFill/>
          <a:ln w="38100">
            <a:solidFill>
              <a:srgbClr val="CB9B51"/>
            </a:solidFill>
            <a:prstDash val="solid"/>
          </a:ln>
        </p:spPr>
      </p:sp>
      <p:sp>
        <p:nvSpPr>
          <p:cNvPr id="4" name="Text 2"/>
          <p:cNvSpPr/>
          <p:nvPr/>
        </p:nvSpPr>
        <p:spPr>
          <a:xfrm>
            <a:off x="640080" y="1298448"/>
            <a:ext cx="10881360" cy="548640"/>
          </a:xfrm>
          <a:prstGeom prst="rect">
            <a:avLst/>
          </a:prstGeom>
          <a:noFill/>
          <a:ln/>
        </p:spPr>
        <p:txBody>
          <a:bodyPr wrap="square" rtlCol="0" anchor="t">
            <a:normAutofit/>
          </a:bodyPr>
          <a:lstStyle/>
          <a:p>
            <a:pPr indent="0" marL="0">
              <a:buNone/>
            </a:pPr>
            <a:r>
              <a:rPr lang="en-US" sz="1600" dirty="0">
                <a:solidFill>
                  <a:srgbClr val="5A6175"/>
                </a:solidFill>
                <a:latin typeface="Calibri" pitchFamily="34" charset="0"/>
                <a:ea typeface="Calibri" pitchFamily="34" charset="-122"/>
                <a:cs typeface="Calibri" pitchFamily="34" charset="-120"/>
              </a:rPr>
              <a:t>Fourteen documents, grouped into four workstreams.</a:t>
            </a:r>
            <a:endParaRPr lang="en-US" sz="1600" dirty="0"/>
          </a:p>
        </p:txBody>
      </p:sp>
      <p:pic>
        <p:nvPicPr>
          <p:cNvPr id="5" name="Image 0" descr="preencoded.png">    </p:cNvPr>
          <p:cNvPicPr>
            <a:picLocks noChangeAspect="1"/>
          </p:cNvPicPr>
          <p:nvPr/>
        </p:nvPicPr>
        <p:blipFill>
          <a:blip r:embed="rId1"/>
          <a:stretch>
            <a:fillRect/>
          </a:stretch>
        </p:blipFill>
        <p:spPr>
          <a:xfrm>
            <a:off x="640080" y="2103120"/>
            <a:ext cx="502920" cy="502920"/>
          </a:xfrm>
          <a:prstGeom prst="rect">
            <a:avLst/>
          </a:prstGeom>
        </p:spPr>
      </p:pic>
      <p:sp>
        <p:nvSpPr>
          <p:cNvPr id="6" name="Text 3"/>
          <p:cNvSpPr/>
          <p:nvPr/>
        </p:nvSpPr>
        <p:spPr>
          <a:xfrm>
            <a:off x="1325880" y="2057400"/>
            <a:ext cx="2743200" cy="457200"/>
          </a:xfrm>
          <a:prstGeom prst="rect">
            <a:avLst/>
          </a:prstGeom>
          <a:noFill/>
          <a:ln/>
        </p:spPr>
        <p:txBody>
          <a:bodyPr wrap="square" rtlCol="0" anchor="ctr">
            <a:normAutofit/>
          </a:bodyPr>
          <a:lstStyle/>
          <a:p>
            <a:pPr indent="0" marL="0">
              <a:buNone/>
            </a:pPr>
            <a:r>
              <a:rPr lang="en-US" sz="1900" b="1" dirty="0">
                <a:solidFill>
                  <a:srgbClr val="1F5230"/>
                </a:solidFill>
                <a:latin typeface="Cambria" pitchFamily="34" charset="0"/>
                <a:ea typeface="Cambria" pitchFamily="34" charset="-122"/>
                <a:cs typeface="Cambria" pitchFamily="34" charset="-120"/>
              </a:rPr>
              <a:t>Foundational</a:t>
            </a:r>
            <a:endParaRPr lang="en-US" sz="1900" dirty="0"/>
          </a:p>
        </p:txBody>
      </p:sp>
      <p:sp>
        <p:nvSpPr>
          <p:cNvPr id="7" name="Text 4"/>
          <p:cNvSpPr/>
          <p:nvPr/>
        </p:nvSpPr>
        <p:spPr>
          <a:xfrm>
            <a:off x="4114800" y="2057400"/>
            <a:ext cx="7406640" cy="777240"/>
          </a:xfrm>
          <a:prstGeom prst="rect">
            <a:avLst/>
          </a:prstGeom>
          <a:noFill/>
          <a:ln/>
        </p:spPr>
        <p:txBody>
          <a:bodyPr wrap="square" rtlCol="0" anchor="ctr">
            <a:normAutofit/>
          </a:bodyPr>
          <a:lstStyle/>
          <a:p>
            <a:pPr indent="0" marL="0">
              <a:buNone/>
            </a:pPr>
            <a:r>
              <a:rPr lang="en-US" sz="1400" dirty="0">
                <a:solidFill>
                  <a:srgbClr val="1A2340"/>
                </a:solidFill>
                <a:latin typeface="Calibri" pitchFamily="34" charset="0"/>
                <a:ea typeface="Calibri" pitchFamily="34" charset="-122"/>
                <a:cs typeface="Calibri" pitchFamily="34" charset="-120"/>
              </a:rPr>
              <a:t>Proposed name: “African Continental Qualifications Network — Registered Trustees” · objects &amp; purposes · executed Trust Deed · petition + application form</a:t>
            </a:r>
            <a:endParaRPr lang="en-US" sz="1400" dirty="0"/>
          </a:p>
        </p:txBody>
      </p:sp>
      <p:sp>
        <p:nvSpPr>
          <p:cNvPr id="8" name="Shape 5"/>
          <p:cNvSpPr/>
          <p:nvPr/>
        </p:nvSpPr>
        <p:spPr>
          <a:xfrm>
            <a:off x="640080" y="2953512"/>
            <a:ext cx="10881360" cy="0"/>
          </a:xfrm>
          <a:prstGeom prst="line">
            <a:avLst/>
          </a:prstGeom>
          <a:noFill/>
          <a:ln w="12700">
            <a:solidFill>
              <a:srgbClr val="D5DAE6"/>
            </a:solidFill>
            <a:prstDash val="solid"/>
          </a:ln>
        </p:spPr>
      </p:sp>
      <p:pic>
        <p:nvPicPr>
          <p:cNvPr id="9" name="Image 1" descr="preencoded.png">    </p:cNvPr>
          <p:cNvPicPr>
            <a:picLocks noChangeAspect="1"/>
          </p:cNvPicPr>
          <p:nvPr/>
        </p:nvPicPr>
        <p:blipFill>
          <a:blip r:embed="rId2"/>
          <a:stretch>
            <a:fillRect/>
          </a:stretch>
        </p:blipFill>
        <p:spPr>
          <a:xfrm>
            <a:off x="640080" y="3127248"/>
            <a:ext cx="502920" cy="502920"/>
          </a:xfrm>
          <a:prstGeom prst="rect">
            <a:avLst/>
          </a:prstGeom>
        </p:spPr>
      </p:pic>
      <p:sp>
        <p:nvSpPr>
          <p:cNvPr id="10" name="Text 6"/>
          <p:cNvSpPr/>
          <p:nvPr/>
        </p:nvSpPr>
        <p:spPr>
          <a:xfrm>
            <a:off x="1325880" y="3081528"/>
            <a:ext cx="2743200" cy="457200"/>
          </a:xfrm>
          <a:prstGeom prst="rect">
            <a:avLst/>
          </a:prstGeom>
          <a:noFill/>
          <a:ln/>
        </p:spPr>
        <p:txBody>
          <a:bodyPr wrap="square" rtlCol="0" anchor="ctr">
            <a:normAutofit/>
          </a:bodyPr>
          <a:lstStyle/>
          <a:p>
            <a:pPr indent="0" marL="0">
              <a:buNone/>
            </a:pPr>
            <a:r>
              <a:rPr lang="en-US" sz="1900" b="1" dirty="0">
                <a:solidFill>
                  <a:srgbClr val="1F5230"/>
                </a:solidFill>
                <a:latin typeface="Cambria" pitchFamily="34" charset="0"/>
                <a:ea typeface="Cambria" pitchFamily="34" charset="-122"/>
                <a:cs typeface="Cambria" pitchFamily="34" charset="-120"/>
              </a:rPr>
              <a:t>Financial</a:t>
            </a:r>
            <a:endParaRPr lang="en-US" sz="1900" dirty="0"/>
          </a:p>
        </p:txBody>
      </p:sp>
      <p:sp>
        <p:nvSpPr>
          <p:cNvPr id="11" name="Text 7"/>
          <p:cNvSpPr/>
          <p:nvPr/>
        </p:nvSpPr>
        <p:spPr>
          <a:xfrm>
            <a:off x="4114800" y="3081528"/>
            <a:ext cx="7406640" cy="777240"/>
          </a:xfrm>
          <a:prstGeom prst="rect">
            <a:avLst/>
          </a:prstGeom>
          <a:noFill/>
          <a:ln/>
        </p:spPr>
        <p:txBody>
          <a:bodyPr wrap="square" rtlCol="0" anchor="ctr">
            <a:normAutofit/>
          </a:bodyPr>
          <a:lstStyle/>
          <a:p>
            <a:pPr indent="0" marL="0">
              <a:buNone/>
            </a:pPr>
            <a:r>
              <a:rPr lang="en-US" sz="1400" dirty="0">
                <a:solidFill>
                  <a:srgbClr val="1A2340"/>
                </a:solidFill>
                <a:latin typeface="Calibri" pitchFamily="34" charset="0"/>
                <a:ea typeface="Calibri" pitchFamily="34" charset="-122"/>
                <a:cs typeface="Calibri" pitchFamily="34" charset="-120"/>
              </a:rPr>
              <a:t>Donor funding statement · evidence of assets to vest · official search · bank statement</a:t>
            </a:r>
            <a:endParaRPr lang="en-US" sz="1400" dirty="0"/>
          </a:p>
        </p:txBody>
      </p:sp>
      <p:sp>
        <p:nvSpPr>
          <p:cNvPr id="12" name="Shape 8"/>
          <p:cNvSpPr/>
          <p:nvPr/>
        </p:nvSpPr>
        <p:spPr>
          <a:xfrm>
            <a:off x="640080" y="3977640"/>
            <a:ext cx="10881360" cy="0"/>
          </a:xfrm>
          <a:prstGeom prst="line">
            <a:avLst/>
          </a:prstGeom>
          <a:noFill/>
          <a:ln w="12700">
            <a:solidFill>
              <a:srgbClr val="D5DAE6"/>
            </a:solidFill>
            <a:prstDash val="solid"/>
          </a:ln>
        </p:spPr>
      </p:sp>
      <p:pic>
        <p:nvPicPr>
          <p:cNvPr id="13" name="Image 2" descr="preencoded.png">    </p:cNvPr>
          <p:cNvPicPr>
            <a:picLocks noChangeAspect="1"/>
          </p:cNvPicPr>
          <p:nvPr/>
        </p:nvPicPr>
        <p:blipFill>
          <a:blip r:embed="rId3"/>
          <a:stretch>
            <a:fillRect/>
          </a:stretch>
        </p:blipFill>
        <p:spPr>
          <a:xfrm>
            <a:off x="640080" y="4151376"/>
            <a:ext cx="502920" cy="502920"/>
          </a:xfrm>
          <a:prstGeom prst="rect">
            <a:avLst/>
          </a:prstGeom>
        </p:spPr>
      </p:pic>
      <p:sp>
        <p:nvSpPr>
          <p:cNvPr id="14" name="Text 9"/>
          <p:cNvSpPr/>
          <p:nvPr/>
        </p:nvSpPr>
        <p:spPr>
          <a:xfrm>
            <a:off x="1325880" y="4105656"/>
            <a:ext cx="2743200" cy="457200"/>
          </a:xfrm>
          <a:prstGeom prst="rect">
            <a:avLst/>
          </a:prstGeom>
          <a:noFill/>
          <a:ln/>
        </p:spPr>
        <p:txBody>
          <a:bodyPr wrap="square" rtlCol="0" anchor="ctr">
            <a:normAutofit/>
          </a:bodyPr>
          <a:lstStyle/>
          <a:p>
            <a:pPr indent="0" marL="0">
              <a:buNone/>
            </a:pPr>
            <a:r>
              <a:rPr lang="en-US" sz="1900" b="1" dirty="0">
                <a:solidFill>
                  <a:srgbClr val="1F5230"/>
                </a:solidFill>
                <a:latin typeface="Cambria" pitchFamily="34" charset="0"/>
                <a:ea typeface="Cambria" pitchFamily="34" charset="-122"/>
                <a:cs typeface="Cambria" pitchFamily="34" charset="-120"/>
              </a:rPr>
              <a:t>People</a:t>
            </a:r>
            <a:endParaRPr lang="en-US" sz="1900" dirty="0"/>
          </a:p>
        </p:txBody>
      </p:sp>
      <p:sp>
        <p:nvSpPr>
          <p:cNvPr id="15" name="Text 10"/>
          <p:cNvSpPr/>
          <p:nvPr/>
        </p:nvSpPr>
        <p:spPr>
          <a:xfrm>
            <a:off x="4114800" y="4105656"/>
            <a:ext cx="7406640" cy="777240"/>
          </a:xfrm>
          <a:prstGeom prst="rect">
            <a:avLst/>
          </a:prstGeom>
          <a:noFill/>
          <a:ln/>
        </p:spPr>
        <p:txBody>
          <a:bodyPr wrap="square" rtlCol="0" anchor="ctr">
            <a:normAutofit/>
          </a:bodyPr>
          <a:lstStyle/>
          <a:p>
            <a:pPr indent="0" marL="0">
              <a:buNone/>
            </a:pPr>
            <a:r>
              <a:rPr lang="en-US" sz="1400" dirty="0">
                <a:solidFill>
                  <a:srgbClr val="1A2340"/>
                </a:solidFill>
                <a:latin typeface="Calibri" pitchFamily="34" charset="0"/>
                <a:ea typeface="Calibri" pitchFamily="34" charset="-122"/>
                <a:cs typeface="Calibri" pitchFamily="34" charset="-120"/>
              </a:rPr>
              <a:t>Certified national IDs &amp; passports, KRA PINs &amp; photos · CVs of trustees &amp; key personnel · minutes appointing the Trustees</a:t>
            </a:r>
            <a:endParaRPr lang="en-US" sz="1400" dirty="0"/>
          </a:p>
        </p:txBody>
      </p:sp>
      <p:sp>
        <p:nvSpPr>
          <p:cNvPr id="16" name="Shape 11"/>
          <p:cNvSpPr/>
          <p:nvPr/>
        </p:nvSpPr>
        <p:spPr>
          <a:xfrm>
            <a:off x="640080" y="5001768"/>
            <a:ext cx="10881360" cy="0"/>
          </a:xfrm>
          <a:prstGeom prst="line">
            <a:avLst/>
          </a:prstGeom>
          <a:noFill/>
          <a:ln w="12700">
            <a:solidFill>
              <a:srgbClr val="D5DAE6"/>
            </a:solidFill>
            <a:prstDash val="solid"/>
          </a:ln>
        </p:spPr>
      </p:sp>
      <p:pic>
        <p:nvPicPr>
          <p:cNvPr id="17" name="Image 3" descr="preencoded.png">    </p:cNvPr>
          <p:cNvPicPr>
            <a:picLocks noChangeAspect="1"/>
          </p:cNvPicPr>
          <p:nvPr/>
        </p:nvPicPr>
        <p:blipFill>
          <a:blip r:embed="rId4"/>
          <a:stretch>
            <a:fillRect/>
          </a:stretch>
        </p:blipFill>
        <p:spPr>
          <a:xfrm>
            <a:off x="640080" y="5175504"/>
            <a:ext cx="502920" cy="502920"/>
          </a:xfrm>
          <a:prstGeom prst="rect">
            <a:avLst/>
          </a:prstGeom>
        </p:spPr>
      </p:pic>
      <p:sp>
        <p:nvSpPr>
          <p:cNvPr id="18" name="Text 12"/>
          <p:cNvSpPr/>
          <p:nvPr/>
        </p:nvSpPr>
        <p:spPr>
          <a:xfrm>
            <a:off x="1325880" y="5129784"/>
            <a:ext cx="2743200" cy="457200"/>
          </a:xfrm>
          <a:prstGeom prst="rect">
            <a:avLst/>
          </a:prstGeom>
          <a:noFill/>
          <a:ln/>
        </p:spPr>
        <p:txBody>
          <a:bodyPr wrap="square" rtlCol="0" anchor="ctr">
            <a:normAutofit/>
          </a:bodyPr>
          <a:lstStyle/>
          <a:p>
            <a:pPr indent="0" marL="0">
              <a:buNone/>
            </a:pPr>
            <a:r>
              <a:rPr lang="en-US" sz="1900" b="1" dirty="0">
                <a:solidFill>
                  <a:srgbClr val="1F5230"/>
                </a:solidFill>
                <a:latin typeface="Cambria" pitchFamily="34" charset="0"/>
                <a:ea typeface="Cambria" pitchFamily="34" charset="-122"/>
                <a:cs typeface="Cambria" pitchFamily="34" charset="-120"/>
              </a:rPr>
              <a:t>Formalities</a:t>
            </a:r>
            <a:endParaRPr lang="en-US" sz="1900" dirty="0"/>
          </a:p>
        </p:txBody>
      </p:sp>
      <p:sp>
        <p:nvSpPr>
          <p:cNvPr id="19" name="Text 13"/>
          <p:cNvSpPr/>
          <p:nvPr/>
        </p:nvSpPr>
        <p:spPr>
          <a:xfrm>
            <a:off x="4114800" y="5129784"/>
            <a:ext cx="7406640" cy="777240"/>
          </a:xfrm>
          <a:prstGeom prst="rect">
            <a:avLst/>
          </a:prstGeom>
          <a:noFill/>
          <a:ln/>
        </p:spPr>
        <p:txBody>
          <a:bodyPr wrap="square" rtlCol="0" anchor="ctr">
            <a:normAutofit/>
          </a:bodyPr>
          <a:lstStyle/>
          <a:p>
            <a:pPr indent="0" marL="0">
              <a:buNone/>
            </a:pPr>
            <a:r>
              <a:rPr lang="en-US" sz="1400" dirty="0">
                <a:solidFill>
                  <a:srgbClr val="1A2340"/>
                </a:solidFill>
                <a:latin typeface="Calibri" pitchFamily="34" charset="0"/>
                <a:ea typeface="Calibri" pitchFamily="34" charset="-122"/>
                <a:cs typeface="Calibri" pitchFamily="34" charset="-120"/>
              </a:rPr>
              <a:t>One-page summary · diagram of the common seal · Deed registered (Registration of Documents Act)</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457200"/>
            <a:ext cx="10881360" cy="640080"/>
          </a:xfrm>
          <a:prstGeom prst="rect">
            <a:avLst/>
          </a:prstGeom>
          <a:noFill/>
          <a:ln/>
        </p:spPr>
        <p:txBody>
          <a:bodyPr wrap="square" rtlCol="0" anchor="ctr">
            <a:normAutofit/>
          </a:bodyPr>
          <a:lstStyle/>
          <a:p>
            <a:pPr indent="0" marL="0">
              <a:buNone/>
            </a:pPr>
            <a:r>
              <a:rPr lang="en-US" sz="3400" b="1" dirty="0">
                <a:solidFill>
                  <a:srgbClr val="243978"/>
                </a:solidFill>
                <a:latin typeface="Cambria" pitchFamily="34" charset="0"/>
                <a:ea typeface="Cambria" pitchFamily="34" charset="-122"/>
                <a:cs typeface="Cambria" pitchFamily="34" charset="-120"/>
              </a:rPr>
              <a:t>The Real Bottlenecks</a:t>
            </a:r>
            <a:endParaRPr lang="en-US" sz="3400" dirty="0"/>
          </a:p>
        </p:txBody>
      </p:sp>
      <p:sp>
        <p:nvSpPr>
          <p:cNvPr id="3" name="Shape 1"/>
          <p:cNvSpPr/>
          <p:nvPr/>
        </p:nvSpPr>
        <p:spPr>
          <a:xfrm>
            <a:off x="658368" y="1170432"/>
            <a:ext cx="2194560" cy="0"/>
          </a:xfrm>
          <a:prstGeom prst="line">
            <a:avLst/>
          </a:prstGeom>
          <a:noFill/>
          <a:ln w="38100">
            <a:solidFill>
              <a:srgbClr val="CB9B51"/>
            </a:solidFill>
            <a:prstDash val="solid"/>
          </a:ln>
        </p:spPr>
      </p:sp>
      <p:sp>
        <p:nvSpPr>
          <p:cNvPr id="4" name="Text 2"/>
          <p:cNvSpPr/>
          <p:nvPr/>
        </p:nvSpPr>
        <p:spPr>
          <a:xfrm>
            <a:off x="640080" y="1298448"/>
            <a:ext cx="10881360" cy="548640"/>
          </a:xfrm>
          <a:prstGeom prst="rect">
            <a:avLst/>
          </a:prstGeom>
          <a:noFill/>
          <a:ln/>
        </p:spPr>
        <p:txBody>
          <a:bodyPr wrap="square" rtlCol="0" anchor="t">
            <a:normAutofit/>
          </a:bodyPr>
          <a:lstStyle/>
          <a:p>
            <a:pPr indent="0" marL="0">
              <a:buNone/>
            </a:pPr>
            <a:r>
              <a:rPr lang="en-US" sz="1600" dirty="0">
                <a:solidFill>
                  <a:srgbClr val="5A6175"/>
                </a:solidFill>
                <a:latin typeface="Calibri" pitchFamily="34" charset="0"/>
                <a:ea typeface="Calibri" pitchFamily="34" charset="-122"/>
                <a:cs typeface="Calibri" pitchFamily="34" charset="-120"/>
              </a:rPr>
              <a:t>Registration itself is routine. These practical issues will actually drive the timeline.</a:t>
            </a:r>
            <a:endParaRPr lang="en-US" sz="1600" dirty="0"/>
          </a:p>
        </p:txBody>
      </p:sp>
      <p:pic>
        <p:nvPicPr>
          <p:cNvPr id="5" name="Image 0" descr="preencoded.png">    </p:cNvPr>
          <p:cNvPicPr>
            <a:picLocks noChangeAspect="1"/>
          </p:cNvPicPr>
          <p:nvPr/>
        </p:nvPicPr>
        <p:blipFill>
          <a:blip r:embed="rId1"/>
          <a:stretch>
            <a:fillRect/>
          </a:stretch>
        </p:blipFill>
        <p:spPr>
          <a:xfrm>
            <a:off x="640080" y="2194560"/>
            <a:ext cx="502920" cy="502920"/>
          </a:xfrm>
          <a:prstGeom prst="rect">
            <a:avLst/>
          </a:prstGeom>
        </p:spPr>
      </p:pic>
      <p:sp>
        <p:nvSpPr>
          <p:cNvPr id="6" name="Text 3"/>
          <p:cNvSpPr/>
          <p:nvPr/>
        </p:nvSpPr>
        <p:spPr>
          <a:xfrm>
            <a:off x="1325880" y="2130552"/>
            <a:ext cx="10058400" cy="411480"/>
          </a:xfrm>
          <a:prstGeom prst="rect">
            <a:avLst/>
          </a:prstGeom>
          <a:noFill/>
          <a:ln/>
        </p:spPr>
        <p:txBody>
          <a:bodyPr wrap="square" rtlCol="0" anchor="ctr">
            <a:normAutofit/>
          </a:bodyPr>
          <a:lstStyle/>
          <a:p>
            <a:pPr indent="0" marL="0">
              <a:buNone/>
            </a:pPr>
            <a:r>
              <a:rPr lang="en-US" sz="1900" b="1" dirty="0">
                <a:solidFill>
                  <a:srgbClr val="1F5230"/>
                </a:solidFill>
                <a:latin typeface="Cambria" pitchFamily="34" charset="0"/>
                <a:ea typeface="Cambria" pitchFamily="34" charset="-122"/>
                <a:cs typeface="Cambria" pitchFamily="34" charset="-120"/>
              </a:rPr>
              <a:t>No assets yet</a:t>
            </a:r>
            <a:endParaRPr lang="en-US" sz="1900" dirty="0"/>
          </a:p>
        </p:txBody>
      </p:sp>
      <p:sp>
        <p:nvSpPr>
          <p:cNvPr id="7" name="Text 4"/>
          <p:cNvSpPr/>
          <p:nvPr/>
        </p:nvSpPr>
        <p:spPr>
          <a:xfrm>
            <a:off x="1325880" y="2569464"/>
            <a:ext cx="10058400" cy="685800"/>
          </a:xfrm>
          <a:prstGeom prst="rect">
            <a:avLst/>
          </a:prstGeom>
          <a:noFill/>
          <a:ln/>
        </p:spPr>
        <p:txBody>
          <a:bodyPr wrap="square" rtlCol="0" anchor="t">
            <a:normAutofit/>
          </a:bodyPr>
          <a:lstStyle/>
          <a:p>
            <a:pPr indent="0" marL="0">
              <a:buNone/>
            </a:pPr>
            <a:r>
              <a:rPr lang="en-US" sz="1500" dirty="0">
                <a:solidFill>
                  <a:srgbClr val="1A2340"/>
                </a:solidFill>
                <a:latin typeface="Calibri" pitchFamily="34" charset="0"/>
                <a:ea typeface="Calibri" pitchFamily="34" charset="-122"/>
                <a:cs typeface="Calibri" pitchFamily="34" charset="-120"/>
              </a:rPr>
              <a:t>The Network owns no property. A modest cash seed contribution vested in the trust satisfies the asset requirement; the source can be settled among the participating parties.</a:t>
            </a:r>
            <a:endParaRPr lang="en-US" sz="1500" dirty="0"/>
          </a:p>
        </p:txBody>
      </p:sp>
      <p:sp>
        <p:nvSpPr>
          <p:cNvPr id="8" name="Shape 5"/>
          <p:cNvSpPr/>
          <p:nvPr/>
        </p:nvSpPr>
        <p:spPr>
          <a:xfrm>
            <a:off x="640080" y="3264408"/>
            <a:ext cx="10881360" cy="0"/>
          </a:xfrm>
          <a:prstGeom prst="line">
            <a:avLst/>
          </a:prstGeom>
          <a:noFill/>
          <a:ln w="12700">
            <a:solidFill>
              <a:srgbClr val="D5DAE6"/>
            </a:solidFill>
            <a:prstDash val="solid"/>
          </a:ln>
        </p:spPr>
      </p:sp>
      <p:pic>
        <p:nvPicPr>
          <p:cNvPr id="9" name="Image 1" descr="preencoded.png">    </p:cNvPr>
          <p:cNvPicPr>
            <a:picLocks noChangeAspect="1"/>
          </p:cNvPicPr>
          <p:nvPr/>
        </p:nvPicPr>
        <p:blipFill>
          <a:blip r:embed="rId2"/>
          <a:stretch>
            <a:fillRect/>
          </a:stretch>
        </p:blipFill>
        <p:spPr>
          <a:xfrm>
            <a:off x="640080" y="3493008"/>
            <a:ext cx="502920" cy="502920"/>
          </a:xfrm>
          <a:prstGeom prst="rect">
            <a:avLst/>
          </a:prstGeom>
        </p:spPr>
      </p:pic>
      <p:sp>
        <p:nvSpPr>
          <p:cNvPr id="10" name="Text 6"/>
          <p:cNvSpPr/>
          <p:nvPr/>
        </p:nvSpPr>
        <p:spPr>
          <a:xfrm>
            <a:off x="1325880" y="3429000"/>
            <a:ext cx="10058400" cy="411480"/>
          </a:xfrm>
          <a:prstGeom prst="rect">
            <a:avLst/>
          </a:prstGeom>
          <a:noFill/>
          <a:ln/>
        </p:spPr>
        <p:txBody>
          <a:bodyPr wrap="square" rtlCol="0" anchor="ctr">
            <a:normAutofit/>
          </a:bodyPr>
          <a:lstStyle/>
          <a:p>
            <a:pPr indent="0" marL="0">
              <a:buNone/>
            </a:pPr>
            <a:r>
              <a:rPr lang="en-US" sz="1900" b="1" dirty="0">
                <a:solidFill>
                  <a:srgbClr val="1F5230"/>
                </a:solidFill>
                <a:latin typeface="Cambria" pitchFamily="34" charset="0"/>
                <a:ea typeface="Cambria" pitchFamily="34" charset="-122"/>
                <a:cs typeface="Cambria" pitchFamily="34" charset="-120"/>
              </a:rPr>
              <a:t>Cross-border paperwork is the critical path</a:t>
            </a:r>
            <a:endParaRPr lang="en-US" sz="1900" dirty="0"/>
          </a:p>
        </p:txBody>
      </p:sp>
      <p:sp>
        <p:nvSpPr>
          <p:cNvPr id="11" name="Text 7"/>
          <p:cNvSpPr/>
          <p:nvPr/>
        </p:nvSpPr>
        <p:spPr>
          <a:xfrm>
            <a:off x="1325880" y="3867912"/>
            <a:ext cx="10058400" cy="685800"/>
          </a:xfrm>
          <a:prstGeom prst="rect">
            <a:avLst/>
          </a:prstGeom>
          <a:noFill/>
          <a:ln/>
        </p:spPr>
        <p:txBody>
          <a:bodyPr wrap="square" rtlCol="0" anchor="t">
            <a:normAutofit/>
          </a:bodyPr>
          <a:lstStyle/>
          <a:p>
            <a:pPr indent="0" marL="0">
              <a:buNone/>
            </a:pPr>
            <a:r>
              <a:rPr lang="en-US" sz="1500" dirty="0">
                <a:solidFill>
                  <a:srgbClr val="1A2340"/>
                </a:solidFill>
                <a:latin typeface="Calibri" pitchFamily="34" charset="0"/>
                <a:ea typeface="Calibri" pitchFamily="34" charset="-122"/>
                <a:cs typeface="Calibri" pitchFamily="34" charset="-120"/>
              </a:rPr>
              <a:t>Certified national IDs &amp; passports, KRA PINs and photos from nominees across several jurisdictions. Collecting this — not the filing — drives the timeline.</a:t>
            </a:r>
            <a:endParaRPr lang="en-US" sz="1500" dirty="0"/>
          </a:p>
        </p:txBody>
      </p:sp>
      <p:sp>
        <p:nvSpPr>
          <p:cNvPr id="12" name="Shape 8"/>
          <p:cNvSpPr/>
          <p:nvPr/>
        </p:nvSpPr>
        <p:spPr>
          <a:xfrm>
            <a:off x="640080" y="4562856"/>
            <a:ext cx="10881360" cy="0"/>
          </a:xfrm>
          <a:prstGeom prst="line">
            <a:avLst/>
          </a:prstGeom>
          <a:noFill/>
          <a:ln w="12700">
            <a:solidFill>
              <a:srgbClr val="D5DAE6"/>
            </a:solidFill>
            <a:prstDash val="solid"/>
          </a:ln>
        </p:spPr>
      </p:sp>
      <p:pic>
        <p:nvPicPr>
          <p:cNvPr id="13" name="Image 2" descr="preencoded.png">    </p:cNvPr>
          <p:cNvPicPr>
            <a:picLocks noChangeAspect="1"/>
          </p:cNvPicPr>
          <p:nvPr/>
        </p:nvPicPr>
        <p:blipFill>
          <a:blip r:embed="rId3"/>
          <a:stretch>
            <a:fillRect/>
          </a:stretch>
        </p:blipFill>
        <p:spPr>
          <a:xfrm>
            <a:off x="640080" y="4791456"/>
            <a:ext cx="502920" cy="502920"/>
          </a:xfrm>
          <a:prstGeom prst="rect">
            <a:avLst/>
          </a:prstGeom>
        </p:spPr>
      </p:pic>
      <p:sp>
        <p:nvSpPr>
          <p:cNvPr id="14" name="Text 9"/>
          <p:cNvSpPr/>
          <p:nvPr/>
        </p:nvSpPr>
        <p:spPr>
          <a:xfrm>
            <a:off x="1325880" y="4727448"/>
            <a:ext cx="10058400" cy="411480"/>
          </a:xfrm>
          <a:prstGeom prst="rect">
            <a:avLst/>
          </a:prstGeom>
          <a:noFill/>
          <a:ln/>
        </p:spPr>
        <p:txBody>
          <a:bodyPr wrap="square" rtlCol="0" anchor="ctr">
            <a:normAutofit/>
          </a:bodyPr>
          <a:lstStyle/>
          <a:p>
            <a:pPr indent="0" marL="0">
              <a:buNone/>
            </a:pPr>
            <a:r>
              <a:rPr lang="en-US" sz="1900" b="1" dirty="0">
                <a:solidFill>
                  <a:srgbClr val="1F5230"/>
                </a:solidFill>
                <a:latin typeface="Cambria" pitchFamily="34" charset="0"/>
                <a:ea typeface="Cambria" pitchFamily="34" charset="-122"/>
                <a:cs typeface="Cambria" pitchFamily="34" charset="-120"/>
              </a:rPr>
              <a:t>Funding pledges can run in parallel</a:t>
            </a:r>
            <a:endParaRPr lang="en-US" sz="1900" dirty="0"/>
          </a:p>
        </p:txBody>
      </p:sp>
      <p:sp>
        <p:nvSpPr>
          <p:cNvPr id="15" name="Text 10"/>
          <p:cNvSpPr/>
          <p:nvPr/>
        </p:nvSpPr>
        <p:spPr>
          <a:xfrm>
            <a:off x="1325880" y="5166360"/>
            <a:ext cx="10058400" cy="685800"/>
          </a:xfrm>
          <a:prstGeom prst="rect">
            <a:avLst/>
          </a:prstGeom>
          <a:noFill/>
          <a:ln/>
        </p:spPr>
        <p:txBody>
          <a:bodyPr wrap="square" rtlCol="0" anchor="t">
            <a:normAutofit/>
          </a:bodyPr>
          <a:lstStyle/>
          <a:p>
            <a:pPr indent="0" marL="0">
              <a:buNone/>
            </a:pPr>
            <a:r>
              <a:rPr lang="en-US" sz="1500" dirty="0">
                <a:solidFill>
                  <a:srgbClr val="1A2340"/>
                </a:solidFill>
                <a:latin typeface="Calibri" pitchFamily="34" charset="0"/>
                <a:ea typeface="Calibri" pitchFamily="34" charset="-122"/>
                <a:cs typeface="Calibri" pitchFamily="34" charset="-120"/>
              </a:rPr>
              <a:t>The Network's leadership will engage other NQAs directly for pledges — expected and consistent with the process, so no need to wait.</a:t>
            </a:r>
            <a:endParaRPr lang="en-US" sz="15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243978"/>
        </a:solidFill>
      </p:bgPr>
    </p:bg>
    <p:spTree>
      <p:nvGrpSpPr>
        <p:cNvPr id="1" name=""/>
        <p:cNvGrpSpPr/>
        <p:nvPr/>
      </p:nvGrpSpPr>
      <p:grpSpPr>
        <a:xfrm>
          <a:off x="0" y="0"/>
          <a:ext cx="0" cy="0"/>
          <a:chOff x="0" y="0"/>
          <a:chExt cx="0" cy="0"/>
        </a:xfrm>
      </p:grpSpPr>
      <p:sp>
        <p:nvSpPr>
          <p:cNvPr id="2" name="Text 0"/>
          <p:cNvSpPr/>
          <p:nvPr/>
        </p:nvSpPr>
        <p:spPr>
          <a:xfrm>
            <a:off x="640080" y="457200"/>
            <a:ext cx="10881360" cy="640080"/>
          </a:xfrm>
          <a:prstGeom prst="rect">
            <a:avLst/>
          </a:prstGeom>
          <a:noFill/>
          <a:ln/>
        </p:spPr>
        <p:txBody>
          <a:bodyPr wrap="square" rtlCol="0" anchor="ctr">
            <a:normAutofit/>
          </a:bodyPr>
          <a:lstStyle/>
          <a:p>
            <a:pPr indent="0" marL="0">
              <a:buNone/>
            </a:pPr>
            <a:r>
              <a:rPr lang="en-US" sz="3400" b="1" dirty="0">
                <a:solidFill>
                  <a:srgbClr val="FFFFFF"/>
                </a:solidFill>
                <a:latin typeface="Cambria" pitchFamily="34" charset="0"/>
                <a:ea typeface="Cambria" pitchFamily="34" charset="-122"/>
                <a:cs typeface="Cambria" pitchFamily="34" charset="-120"/>
              </a:rPr>
              <a:t>The Path to Incorporation</a:t>
            </a:r>
            <a:endParaRPr lang="en-US" sz="3400" dirty="0"/>
          </a:p>
        </p:txBody>
      </p:sp>
      <p:sp>
        <p:nvSpPr>
          <p:cNvPr id="3" name="Shape 1"/>
          <p:cNvSpPr/>
          <p:nvPr/>
        </p:nvSpPr>
        <p:spPr>
          <a:xfrm>
            <a:off x="658368" y="1170432"/>
            <a:ext cx="2194560" cy="0"/>
          </a:xfrm>
          <a:prstGeom prst="line">
            <a:avLst/>
          </a:prstGeom>
          <a:noFill/>
          <a:ln w="38100">
            <a:solidFill>
              <a:srgbClr val="CB9B51"/>
            </a:solidFill>
            <a:prstDash val="solid"/>
          </a:ln>
        </p:spPr>
      </p:sp>
      <p:sp>
        <p:nvSpPr>
          <p:cNvPr id="4" name="Text 2"/>
          <p:cNvSpPr/>
          <p:nvPr/>
        </p:nvSpPr>
        <p:spPr>
          <a:xfrm>
            <a:off x="640080" y="1298448"/>
            <a:ext cx="10881360" cy="548640"/>
          </a:xfrm>
          <a:prstGeom prst="rect">
            <a:avLst/>
          </a:prstGeom>
          <a:noFill/>
          <a:ln/>
        </p:spPr>
        <p:txBody>
          <a:bodyPr wrap="square" rtlCol="0" anchor="t">
            <a:normAutofit/>
          </a:bodyPr>
          <a:lstStyle/>
          <a:p>
            <a:pPr indent="0" marL="0">
              <a:buNone/>
            </a:pPr>
            <a:r>
              <a:rPr lang="en-US" sz="1600" dirty="0">
                <a:solidFill>
                  <a:srgbClr val="8FBF9F"/>
                </a:solidFill>
                <a:latin typeface="Calibri" pitchFamily="34" charset="0"/>
                <a:ea typeface="Calibri" pitchFamily="34" charset="-122"/>
                <a:cs typeface="Calibri" pitchFamily="34" charset="-120"/>
              </a:rPr>
              <a:t>The deed creates the trust; incorporation gives it legal personality. Two stages.</a:t>
            </a:r>
            <a:endParaRPr lang="en-US" sz="1600" dirty="0"/>
          </a:p>
        </p:txBody>
      </p:sp>
      <p:sp>
        <p:nvSpPr>
          <p:cNvPr id="5" name="Text 3"/>
          <p:cNvSpPr/>
          <p:nvPr/>
        </p:nvSpPr>
        <p:spPr>
          <a:xfrm>
            <a:off x="640080" y="2121408"/>
            <a:ext cx="640080" cy="822960"/>
          </a:xfrm>
          <a:prstGeom prst="rect">
            <a:avLst/>
          </a:prstGeom>
          <a:noFill/>
          <a:ln/>
        </p:spPr>
        <p:txBody>
          <a:bodyPr wrap="square" rtlCol="0" anchor="ctr"/>
          <a:lstStyle/>
          <a:p>
            <a:pPr algn="ctr" indent="0" marL="0">
              <a:buNone/>
            </a:pPr>
            <a:r>
              <a:rPr lang="en-US" sz="3800" b="1" dirty="0">
                <a:solidFill>
                  <a:srgbClr val="CB9B51"/>
                </a:solidFill>
                <a:latin typeface="Cambria" pitchFamily="34" charset="0"/>
                <a:ea typeface="Cambria" pitchFamily="34" charset="-122"/>
                <a:cs typeface="Cambria" pitchFamily="34" charset="-120"/>
              </a:rPr>
              <a:t>1</a:t>
            </a:r>
            <a:endParaRPr lang="en-US" sz="3800" dirty="0"/>
          </a:p>
        </p:txBody>
      </p:sp>
      <p:sp>
        <p:nvSpPr>
          <p:cNvPr id="6" name="Text 4"/>
          <p:cNvSpPr/>
          <p:nvPr/>
        </p:nvSpPr>
        <p:spPr>
          <a:xfrm>
            <a:off x="1417320" y="2194560"/>
            <a:ext cx="4434840" cy="411480"/>
          </a:xfrm>
          <a:prstGeom prst="rect">
            <a:avLst/>
          </a:prstGeom>
          <a:noFill/>
          <a:ln/>
        </p:spPr>
        <p:txBody>
          <a:bodyPr wrap="square" rtlCol="0" anchor="ctr">
            <a:normAutofit/>
          </a:bodyPr>
          <a:lstStyle/>
          <a:p>
            <a:pPr indent="0" marL="0">
              <a:buNone/>
            </a:pPr>
            <a:r>
              <a:rPr lang="en-US" sz="1800" b="1" dirty="0">
                <a:solidFill>
                  <a:srgbClr val="FFFFFF"/>
                </a:solidFill>
                <a:latin typeface="Cambria" pitchFamily="34" charset="0"/>
                <a:ea typeface="Cambria" pitchFamily="34" charset="-122"/>
                <a:cs typeface="Cambria" pitchFamily="34" charset="-120"/>
              </a:rPr>
              <a:t>Register the Trust Deed</a:t>
            </a:r>
            <a:endParaRPr lang="en-US" sz="1800" dirty="0"/>
          </a:p>
        </p:txBody>
      </p:sp>
      <p:sp>
        <p:nvSpPr>
          <p:cNvPr id="7" name="Text 5"/>
          <p:cNvSpPr/>
          <p:nvPr/>
        </p:nvSpPr>
        <p:spPr>
          <a:xfrm>
            <a:off x="1417320" y="2606040"/>
            <a:ext cx="4434840" cy="960120"/>
          </a:xfrm>
          <a:prstGeom prst="rect">
            <a:avLst/>
          </a:prstGeom>
          <a:noFill/>
          <a:ln/>
        </p:spPr>
        <p:txBody>
          <a:bodyPr wrap="square" rtlCol="0" anchor="t">
            <a:normAutofit/>
          </a:bodyPr>
          <a:lstStyle/>
          <a:p>
            <a:pPr indent="0" marL="0">
              <a:buNone/>
            </a:pPr>
            <a:r>
              <a:rPr lang="en-US" sz="1300" dirty="0">
                <a:solidFill>
                  <a:srgbClr val="DCE3F5"/>
                </a:solidFill>
                <a:latin typeface="Calibri" pitchFamily="34" charset="0"/>
                <a:ea typeface="Calibri" pitchFamily="34" charset="-122"/>
                <a:cs typeface="Calibri" pitchFamily="34" charset="-120"/>
              </a:rPr>
              <a:t>Executed and registered under the Registration of Documents Act. The trust now exists — but acts only through the trustees personally.</a:t>
            </a:r>
            <a:endParaRPr lang="en-US" sz="1300" dirty="0"/>
          </a:p>
        </p:txBody>
      </p:sp>
      <p:sp>
        <p:nvSpPr>
          <p:cNvPr id="8" name="Text 6"/>
          <p:cNvSpPr/>
          <p:nvPr/>
        </p:nvSpPr>
        <p:spPr>
          <a:xfrm>
            <a:off x="6309360" y="2121408"/>
            <a:ext cx="640080" cy="822960"/>
          </a:xfrm>
          <a:prstGeom prst="rect">
            <a:avLst/>
          </a:prstGeom>
          <a:noFill/>
          <a:ln/>
        </p:spPr>
        <p:txBody>
          <a:bodyPr wrap="square" rtlCol="0" anchor="ctr"/>
          <a:lstStyle/>
          <a:p>
            <a:pPr algn="ctr" indent="0" marL="0">
              <a:buNone/>
            </a:pPr>
            <a:r>
              <a:rPr lang="en-US" sz="3800" b="1" dirty="0">
                <a:solidFill>
                  <a:srgbClr val="CB9B51"/>
                </a:solidFill>
                <a:latin typeface="Cambria" pitchFamily="34" charset="0"/>
                <a:ea typeface="Cambria" pitchFamily="34" charset="-122"/>
                <a:cs typeface="Cambria" pitchFamily="34" charset="-120"/>
              </a:rPr>
              <a:t>2</a:t>
            </a:r>
            <a:endParaRPr lang="en-US" sz="3800" dirty="0"/>
          </a:p>
        </p:txBody>
      </p:sp>
      <p:sp>
        <p:nvSpPr>
          <p:cNvPr id="9" name="Text 7"/>
          <p:cNvSpPr/>
          <p:nvPr/>
        </p:nvSpPr>
        <p:spPr>
          <a:xfrm>
            <a:off x="7086600" y="2194560"/>
            <a:ext cx="4434840" cy="411480"/>
          </a:xfrm>
          <a:prstGeom prst="rect">
            <a:avLst/>
          </a:prstGeom>
          <a:noFill/>
          <a:ln/>
        </p:spPr>
        <p:txBody>
          <a:bodyPr wrap="square" rtlCol="0" anchor="ctr">
            <a:normAutofit/>
          </a:bodyPr>
          <a:lstStyle/>
          <a:p>
            <a:pPr indent="0" marL="0">
              <a:buNone/>
            </a:pPr>
            <a:r>
              <a:rPr lang="en-US" sz="1800" b="1" dirty="0">
                <a:solidFill>
                  <a:srgbClr val="FFFFFF"/>
                </a:solidFill>
                <a:latin typeface="Cambria" pitchFamily="34" charset="0"/>
                <a:ea typeface="Cambria" pitchFamily="34" charset="-122"/>
                <a:cs typeface="Cambria" pitchFamily="34" charset="-120"/>
              </a:rPr>
              <a:t>Incorporate the Trustees</a:t>
            </a:r>
            <a:endParaRPr lang="en-US" sz="1800" dirty="0"/>
          </a:p>
        </p:txBody>
      </p:sp>
      <p:sp>
        <p:nvSpPr>
          <p:cNvPr id="10" name="Text 8"/>
          <p:cNvSpPr/>
          <p:nvPr/>
        </p:nvSpPr>
        <p:spPr>
          <a:xfrm>
            <a:off x="7086600" y="2606040"/>
            <a:ext cx="4434840" cy="960120"/>
          </a:xfrm>
          <a:prstGeom prst="rect">
            <a:avLst/>
          </a:prstGeom>
          <a:noFill/>
          <a:ln/>
        </p:spPr>
        <p:txBody>
          <a:bodyPr wrap="square" rtlCol="0" anchor="t">
            <a:normAutofit/>
          </a:bodyPr>
          <a:lstStyle/>
          <a:p>
            <a:pPr indent="0" marL="0">
              <a:buNone/>
            </a:pPr>
            <a:r>
              <a:rPr lang="en-US" sz="1300" dirty="0">
                <a:solidFill>
                  <a:srgbClr val="DCE3F5"/>
                </a:solidFill>
                <a:latin typeface="Calibri" pitchFamily="34" charset="0"/>
                <a:ea typeface="Calibri" pitchFamily="34" charset="-122"/>
                <a:cs typeface="Calibri" pitchFamily="34" charset="-120"/>
              </a:rPr>
              <a:t>Under the Trustees (Perpetual Succession) Act — Registrar decides within 60 days. The trust gains corporate personality.</a:t>
            </a:r>
            <a:endParaRPr lang="en-US" sz="1300" dirty="0"/>
          </a:p>
        </p:txBody>
      </p:sp>
      <p:sp>
        <p:nvSpPr>
          <p:cNvPr id="11" name="Shape 9"/>
          <p:cNvSpPr/>
          <p:nvPr/>
        </p:nvSpPr>
        <p:spPr>
          <a:xfrm>
            <a:off x="640080" y="3703320"/>
            <a:ext cx="10881360" cy="0"/>
          </a:xfrm>
          <a:prstGeom prst="line">
            <a:avLst/>
          </a:prstGeom>
          <a:noFill/>
          <a:ln w="12700">
            <a:solidFill>
              <a:srgbClr val="3A4E86"/>
            </a:solidFill>
            <a:prstDash val="solid"/>
          </a:ln>
        </p:spPr>
      </p:sp>
      <p:sp>
        <p:nvSpPr>
          <p:cNvPr id="12" name="Text 10"/>
          <p:cNvSpPr/>
          <p:nvPr/>
        </p:nvSpPr>
        <p:spPr>
          <a:xfrm>
            <a:off x="640080" y="3840480"/>
            <a:ext cx="10881360" cy="320040"/>
          </a:xfrm>
          <a:prstGeom prst="rect">
            <a:avLst/>
          </a:prstGeom>
          <a:noFill/>
          <a:ln/>
        </p:spPr>
        <p:txBody>
          <a:bodyPr wrap="square" rtlCol="0" anchor="ctr"/>
          <a:lstStyle/>
          <a:p>
            <a:pPr indent="0" marL="0">
              <a:buNone/>
            </a:pPr>
            <a:r>
              <a:rPr lang="en-US" sz="1300" b="1" spc="200" kern="0" dirty="0">
                <a:solidFill>
                  <a:srgbClr val="E6C689"/>
                </a:solidFill>
                <a:latin typeface="Calibri" pitchFamily="34" charset="0"/>
                <a:ea typeface="Calibri" pitchFamily="34" charset="-122"/>
                <a:cs typeface="Calibri" pitchFamily="34" charset="-120"/>
              </a:rPr>
              <a:t>WHAT INCORPORATION GIVES US</a:t>
            </a:r>
            <a:endParaRPr lang="en-US" sz="1300" dirty="0"/>
          </a:p>
        </p:txBody>
      </p:sp>
      <p:sp>
        <p:nvSpPr>
          <p:cNvPr id="13" name="Text 11"/>
          <p:cNvSpPr/>
          <p:nvPr/>
        </p:nvSpPr>
        <p:spPr>
          <a:xfrm>
            <a:off x="640080" y="4160520"/>
            <a:ext cx="10881360" cy="457200"/>
          </a:xfrm>
          <a:prstGeom prst="rect">
            <a:avLst/>
          </a:prstGeom>
          <a:noFill/>
          <a:ln/>
        </p:spPr>
        <p:txBody>
          <a:bodyPr wrap="square" rtlCol="0" anchor="ctr">
            <a:normAutofit/>
          </a:bodyPr>
          <a:lstStyle/>
          <a:p>
            <a:pPr indent="0" marL="0">
              <a:buNone/>
            </a:pPr>
            <a:r>
              <a:rPr lang="en-US" sz="1400" b="1" dirty="0">
                <a:solidFill>
                  <a:srgbClr val="FFFFFF"/>
                </a:solidFill>
                <a:latin typeface="Calibri" pitchFamily="34" charset="0"/>
                <a:ea typeface="Calibri" pitchFamily="34" charset="-122"/>
                <a:cs typeface="Calibri" pitchFamily="34" charset="-120"/>
              </a:rPr>
              <a:t>Perpetual succession</a:t>
            </a:r>
            <a:pPr indent="0" marL="0">
              <a:buNone/>
            </a:pPr>
            <a:r>
              <a:rPr lang="en-US" sz="1300" dirty="0">
                <a:solidFill>
                  <a:srgbClr val="C4CEE8"/>
                </a:solidFill>
                <a:latin typeface="Calibri" pitchFamily="34" charset="0"/>
                <a:ea typeface="Calibri" pitchFamily="34" charset="-122"/>
                <a:cs typeface="Calibri" pitchFamily="34" charset="-120"/>
              </a:rPr>
              <a:t>  (survives trustee changes)   ·   </a:t>
            </a:r>
            <a:pPr indent="0" marL="0">
              <a:buNone/>
            </a:pPr>
            <a:r>
              <a:rPr lang="en-US" sz="1400" b="1" dirty="0">
                <a:solidFill>
                  <a:srgbClr val="FFFFFF"/>
                </a:solidFill>
                <a:latin typeface="Calibri" pitchFamily="34" charset="0"/>
                <a:ea typeface="Calibri" pitchFamily="34" charset="-122"/>
                <a:cs typeface="Calibri" pitchFamily="34" charset="-120"/>
              </a:rPr>
              <a:t>A common seal</a:t>
            </a:r>
            <a:pPr indent="0" marL="0">
              <a:buNone/>
            </a:pPr>
            <a:r>
              <a:rPr lang="en-US" sz="1300" dirty="0">
                <a:solidFill>
                  <a:srgbClr val="C4CEE8"/>
                </a:solidFill>
                <a:latin typeface="Calibri" pitchFamily="34" charset="0"/>
                <a:ea typeface="Calibri" pitchFamily="34" charset="-122"/>
                <a:cs typeface="Calibri" pitchFamily="34" charset="-120"/>
              </a:rPr>
              <a:t>   ·   </a:t>
            </a:r>
            <a:pPr indent="0" marL="0">
              <a:buNone/>
            </a:pPr>
            <a:r>
              <a:rPr lang="en-US" sz="1400" b="1" dirty="0">
                <a:solidFill>
                  <a:srgbClr val="FFFFFF"/>
                </a:solidFill>
                <a:latin typeface="Calibri" pitchFamily="34" charset="0"/>
                <a:ea typeface="Calibri" pitchFamily="34" charset="-122"/>
                <a:cs typeface="Calibri" pitchFamily="34" charset="-120"/>
              </a:rPr>
              <a:t>Holds property, contracts &amp; sues in its own name</a:t>
            </a:r>
            <a:endParaRPr lang="en-US" sz="1400" dirty="0"/>
          </a:p>
        </p:txBody>
      </p:sp>
      <p:sp>
        <p:nvSpPr>
          <p:cNvPr id="14" name="Shape 12"/>
          <p:cNvSpPr/>
          <p:nvPr/>
        </p:nvSpPr>
        <p:spPr>
          <a:xfrm>
            <a:off x="640080" y="4754880"/>
            <a:ext cx="10881360" cy="0"/>
          </a:xfrm>
          <a:prstGeom prst="line">
            <a:avLst/>
          </a:prstGeom>
          <a:noFill/>
          <a:ln w="12700">
            <a:solidFill>
              <a:srgbClr val="3A4E86"/>
            </a:solidFill>
            <a:prstDash val="solid"/>
          </a:ln>
        </p:spPr>
      </p:sp>
      <p:sp>
        <p:nvSpPr>
          <p:cNvPr id="15" name="Text 13"/>
          <p:cNvSpPr/>
          <p:nvPr/>
        </p:nvSpPr>
        <p:spPr>
          <a:xfrm>
            <a:off x="640080" y="4892040"/>
            <a:ext cx="10881360" cy="320040"/>
          </a:xfrm>
          <a:prstGeom prst="rect">
            <a:avLst/>
          </a:prstGeom>
          <a:noFill/>
          <a:ln/>
        </p:spPr>
        <p:txBody>
          <a:bodyPr wrap="square" rtlCol="0" anchor="ctr"/>
          <a:lstStyle/>
          <a:p>
            <a:pPr indent="0" marL="0">
              <a:buNone/>
            </a:pPr>
            <a:r>
              <a:rPr lang="en-US" sz="1300" b="1" spc="200" kern="0" dirty="0">
                <a:solidFill>
                  <a:srgbClr val="E6C689"/>
                </a:solidFill>
                <a:latin typeface="Calibri" pitchFamily="34" charset="0"/>
                <a:ea typeface="Calibri" pitchFamily="34" charset="-122"/>
                <a:cs typeface="Calibri" pitchFamily="34" charset="-120"/>
              </a:rPr>
              <a:t>HOW LONG IT TAKES</a:t>
            </a:r>
            <a:endParaRPr lang="en-US" sz="1300" dirty="0"/>
          </a:p>
        </p:txBody>
      </p:sp>
      <p:sp>
        <p:nvSpPr>
          <p:cNvPr id="16" name="Text 14"/>
          <p:cNvSpPr/>
          <p:nvPr/>
        </p:nvSpPr>
        <p:spPr>
          <a:xfrm>
            <a:off x="640080" y="5230368"/>
            <a:ext cx="3566160" cy="548640"/>
          </a:xfrm>
          <a:prstGeom prst="rect">
            <a:avLst/>
          </a:prstGeom>
          <a:noFill/>
          <a:ln/>
        </p:spPr>
        <p:txBody>
          <a:bodyPr wrap="none" rtlCol="0" anchor="ctr"/>
          <a:lstStyle/>
          <a:p>
            <a:pPr algn="ctr" indent="0" marL="0">
              <a:buNone/>
            </a:pPr>
            <a:r>
              <a:rPr lang="en-US" sz="3400" b="1" dirty="0">
                <a:solidFill>
                  <a:srgbClr val="FFFFFF"/>
                </a:solidFill>
                <a:latin typeface="Cambria" pitchFamily="34" charset="0"/>
                <a:ea typeface="Cambria" pitchFamily="34" charset="-122"/>
                <a:cs typeface="Cambria" pitchFamily="34" charset="-120"/>
              </a:rPr>
              <a:t>2–4</a:t>
            </a:r>
            <a:pPr algn="ctr" indent="0" marL="0">
              <a:buNone/>
            </a:pPr>
            <a:r>
              <a:rPr lang="en-US" sz="1500" b="1" dirty="0">
                <a:solidFill>
                  <a:srgbClr val="8FBF9F"/>
                </a:solidFill>
                <a:latin typeface="Calibri" pitchFamily="34" charset="0"/>
                <a:ea typeface="Calibri" pitchFamily="34" charset="-122"/>
                <a:cs typeface="Calibri" pitchFamily="34" charset="-120"/>
              </a:rPr>
              <a:t> months</a:t>
            </a:r>
            <a:endParaRPr lang="en-US" sz="3400" dirty="0"/>
          </a:p>
        </p:txBody>
      </p:sp>
      <p:sp>
        <p:nvSpPr>
          <p:cNvPr id="17" name="Text 15"/>
          <p:cNvSpPr/>
          <p:nvPr/>
        </p:nvSpPr>
        <p:spPr>
          <a:xfrm>
            <a:off x="640080" y="5806440"/>
            <a:ext cx="3566160" cy="640080"/>
          </a:xfrm>
          <a:prstGeom prst="rect">
            <a:avLst/>
          </a:prstGeom>
          <a:noFill/>
          <a:ln/>
        </p:spPr>
        <p:txBody>
          <a:bodyPr wrap="square" rtlCol="0" anchor="t">
            <a:normAutofit/>
          </a:bodyPr>
          <a:lstStyle/>
          <a:p>
            <a:pPr algn="ctr" indent="0" marL="0">
              <a:buNone/>
            </a:pPr>
            <a:r>
              <a:rPr lang="en-US" sz="1250" dirty="0">
                <a:solidFill>
                  <a:srgbClr val="C4CEE8"/>
                </a:solidFill>
                <a:latin typeface="Calibri" pitchFamily="34" charset="0"/>
                <a:ea typeface="Calibri" pitchFamily="34" charset="-122"/>
                <a:cs typeface="Calibri" pitchFamily="34" charset="-120"/>
              </a:rPr>
              <a:t>for a straightforward domestic trust</a:t>
            </a:r>
            <a:endParaRPr lang="en-US" sz="1250" dirty="0"/>
          </a:p>
        </p:txBody>
      </p:sp>
      <p:sp>
        <p:nvSpPr>
          <p:cNvPr id="18" name="Text 16"/>
          <p:cNvSpPr/>
          <p:nvPr/>
        </p:nvSpPr>
        <p:spPr>
          <a:xfrm>
            <a:off x="4389120" y="5230368"/>
            <a:ext cx="3566160" cy="548640"/>
          </a:xfrm>
          <a:prstGeom prst="rect">
            <a:avLst/>
          </a:prstGeom>
          <a:noFill/>
          <a:ln/>
        </p:spPr>
        <p:txBody>
          <a:bodyPr wrap="none" rtlCol="0" anchor="ctr"/>
          <a:lstStyle/>
          <a:p>
            <a:pPr algn="ctr" indent="0" marL="0">
              <a:buNone/>
            </a:pPr>
            <a:r>
              <a:rPr lang="en-US" sz="3400" b="1" dirty="0">
                <a:solidFill>
                  <a:srgbClr val="FFFFFF"/>
                </a:solidFill>
                <a:latin typeface="Cambria" pitchFamily="34" charset="0"/>
                <a:ea typeface="Cambria" pitchFamily="34" charset="-122"/>
                <a:cs typeface="Cambria" pitchFamily="34" charset="-120"/>
              </a:rPr>
              <a:t>60</a:t>
            </a:r>
            <a:pPr algn="ctr" indent="0" marL="0">
              <a:buNone/>
            </a:pPr>
            <a:r>
              <a:rPr lang="en-US" sz="1500" b="1" dirty="0">
                <a:solidFill>
                  <a:srgbClr val="8FBF9F"/>
                </a:solidFill>
                <a:latin typeface="Calibri" pitchFamily="34" charset="0"/>
                <a:ea typeface="Calibri" pitchFamily="34" charset="-122"/>
                <a:cs typeface="Calibri" pitchFamily="34" charset="-120"/>
              </a:rPr>
              <a:t> days</a:t>
            </a:r>
            <a:endParaRPr lang="en-US" sz="3400" dirty="0"/>
          </a:p>
        </p:txBody>
      </p:sp>
      <p:sp>
        <p:nvSpPr>
          <p:cNvPr id="19" name="Text 17"/>
          <p:cNvSpPr/>
          <p:nvPr/>
        </p:nvSpPr>
        <p:spPr>
          <a:xfrm>
            <a:off x="4389120" y="5806440"/>
            <a:ext cx="3566160" cy="640080"/>
          </a:xfrm>
          <a:prstGeom prst="rect">
            <a:avLst/>
          </a:prstGeom>
          <a:noFill/>
          <a:ln/>
        </p:spPr>
        <p:txBody>
          <a:bodyPr wrap="square" rtlCol="0" anchor="t">
            <a:normAutofit/>
          </a:bodyPr>
          <a:lstStyle/>
          <a:p>
            <a:pPr algn="ctr" indent="0" marL="0">
              <a:buNone/>
            </a:pPr>
            <a:r>
              <a:rPr lang="en-US" sz="1250" dirty="0">
                <a:solidFill>
                  <a:srgbClr val="C4CEE8"/>
                </a:solidFill>
                <a:latin typeface="Calibri" pitchFamily="34" charset="0"/>
                <a:ea typeface="Calibri" pitchFamily="34" charset="-122"/>
                <a:cs typeface="Calibri" pitchFamily="34" charset="-120"/>
              </a:rPr>
              <a:t>Registrar's statutory decision limit</a:t>
            </a:r>
            <a:endParaRPr lang="en-US" sz="1250" dirty="0"/>
          </a:p>
        </p:txBody>
      </p:sp>
      <p:sp>
        <p:nvSpPr>
          <p:cNvPr id="20" name="Text 18"/>
          <p:cNvSpPr/>
          <p:nvPr/>
        </p:nvSpPr>
        <p:spPr>
          <a:xfrm>
            <a:off x="8138160" y="5230368"/>
            <a:ext cx="3566160" cy="548640"/>
          </a:xfrm>
          <a:prstGeom prst="rect">
            <a:avLst/>
          </a:prstGeom>
          <a:noFill/>
          <a:ln/>
        </p:spPr>
        <p:txBody>
          <a:bodyPr wrap="none" rtlCol="0" anchor="ctr"/>
          <a:lstStyle/>
          <a:p>
            <a:pPr algn="ctr" indent="0" marL="0">
              <a:buNone/>
            </a:pPr>
            <a:r>
              <a:rPr lang="en-US" sz="3400" b="1" dirty="0">
                <a:solidFill>
                  <a:srgbClr val="E6C689"/>
                </a:solidFill>
                <a:latin typeface="Cambria" pitchFamily="34" charset="0"/>
                <a:ea typeface="Cambria" pitchFamily="34" charset="-122"/>
                <a:cs typeface="Cambria" pitchFamily="34" charset="-120"/>
              </a:rPr>
              <a:t>4–7</a:t>
            </a:r>
            <a:pPr algn="ctr" indent="0" marL="0">
              <a:buNone/>
            </a:pPr>
            <a:r>
              <a:rPr lang="en-US" sz="1500" b="1" dirty="0">
                <a:solidFill>
                  <a:srgbClr val="8FBF9F"/>
                </a:solidFill>
                <a:latin typeface="Calibri" pitchFamily="34" charset="0"/>
                <a:ea typeface="Calibri" pitchFamily="34" charset="-122"/>
                <a:cs typeface="Calibri" pitchFamily="34" charset="-120"/>
              </a:rPr>
              <a:t> months</a:t>
            </a:r>
            <a:endParaRPr lang="en-US" sz="3400" dirty="0"/>
          </a:p>
        </p:txBody>
      </p:sp>
      <p:sp>
        <p:nvSpPr>
          <p:cNvPr id="21" name="Text 19"/>
          <p:cNvSpPr/>
          <p:nvPr/>
        </p:nvSpPr>
        <p:spPr>
          <a:xfrm>
            <a:off x="8138160" y="5806440"/>
            <a:ext cx="3566160" cy="640080"/>
          </a:xfrm>
          <a:prstGeom prst="rect">
            <a:avLst/>
          </a:prstGeom>
          <a:noFill/>
          <a:ln/>
        </p:spPr>
        <p:txBody>
          <a:bodyPr wrap="square" rtlCol="0" anchor="t">
            <a:normAutofit/>
          </a:bodyPr>
          <a:lstStyle/>
          <a:p>
            <a:pPr algn="ctr" indent="0" marL="0">
              <a:buNone/>
            </a:pPr>
            <a:r>
              <a:rPr lang="en-US" sz="1250" dirty="0">
                <a:solidFill>
                  <a:srgbClr val="C4CEE8"/>
                </a:solidFill>
                <a:latin typeface="Calibri" pitchFamily="34" charset="0"/>
                <a:ea typeface="Calibri" pitchFamily="34" charset="-122"/>
                <a:cs typeface="Calibri" pitchFamily="34" charset="-120"/>
              </a:rPr>
              <a:t>realistic estimate for our cross-border case</a:t>
            </a:r>
            <a:endParaRPr lang="en-US" sz="12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457200"/>
            <a:ext cx="10881360" cy="640080"/>
          </a:xfrm>
          <a:prstGeom prst="rect">
            <a:avLst/>
          </a:prstGeom>
          <a:noFill/>
          <a:ln/>
        </p:spPr>
        <p:txBody>
          <a:bodyPr wrap="square" rtlCol="0" anchor="ctr">
            <a:normAutofit/>
          </a:bodyPr>
          <a:lstStyle/>
          <a:p>
            <a:pPr indent="0" marL="0">
              <a:buNone/>
            </a:pPr>
            <a:r>
              <a:rPr lang="en-US" sz="3400" b="1" dirty="0">
                <a:solidFill>
                  <a:srgbClr val="243978"/>
                </a:solidFill>
                <a:latin typeface="Cambria" pitchFamily="34" charset="0"/>
                <a:ea typeface="Cambria" pitchFamily="34" charset="-122"/>
                <a:cs typeface="Cambria" pitchFamily="34" charset="-120"/>
              </a:rPr>
              <a:t>Target Window &amp; Getting Operational</a:t>
            </a:r>
            <a:endParaRPr lang="en-US" sz="3400" dirty="0"/>
          </a:p>
        </p:txBody>
      </p:sp>
      <p:sp>
        <p:nvSpPr>
          <p:cNvPr id="3" name="Shape 1"/>
          <p:cNvSpPr/>
          <p:nvPr/>
        </p:nvSpPr>
        <p:spPr>
          <a:xfrm>
            <a:off x="658368" y="1170432"/>
            <a:ext cx="2194560" cy="0"/>
          </a:xfrm>
          <a:prstGeom prst="line">
            <a:avLst/>
          </a:prstGeom>
          <a:noFill/>
          <a:ln w="38100">
            <a:solidFill>
              <a:srgbClr val="CB9B51"/>
            </a:solidFill>
            <a:prstDash val="solid"/>
          </a:ln>
        </p:spPr>
      </p:sp>
      <p:sp>
        <p:nvSpPr>
          <p:cNvPr id="4" name="Shape 2"/>
          <p:cNvSpPr/>
          <p:nvPr/>
        </p:nvSpPr>
        <p:spPr>
          <a:xfrm>
            <a:off x="4480560" y="2011680"/>
            <a:ext cx="0" cy="3840480"/>
          </a:xfrm>
          <a:prstGeom prst="line">
            <a:avLst/>
          </a:prstGeom>
          <a:noFill/>
          <a:ln w="19050">
            <a:solidFill>
              <a:srgbClr val="D5DAE6"/>
            </a:solidFill>
            <a:prstDash val="solid"/>
          </a:ln>
        </p:spPr>
      </p:sp>
      <p:pic>
        <p:nvPicPr>
          <p:cNvPr id="5" name="Image 0" descr="preencoded.png">    </p:cNvPr>
          <p:cNvPicPr>
            <a:picLocks noChangeAspect="1"/>
          </p:cNvPicPr>
          <p:nvPr/>
        </p:nvPicPr>
        <p:blipFill>
          <a:blip r:embed="rId1"/>
          <a:stretch>
            <a:fillRect/>
          </a:stretch>
        </p:blipFill>
        <p:spPr>
          <a:xfrm>
            <a:off x="640080" y="2103120"/>
            <a:ext cx="548640" cy="548640"/>
          </a:xfrm>
          <a:prstGeom prst="rect">
            <a:avLst/>
          </a:prstGeom>
        </p:spPr>
      </p:pic>
      <p:sp>
        <p:nvSpPr>
          <p:cNvPr id="6" name="Text 3"/>
          <p:cNvSpPr/>
          <p:nvPr/>
        </p:nvSpPr>
        <p:spPr>
          <a:xfrm>
            <a:off x="1325880" y="2103120"/>
            <a:ext cx="2926080" cy="320040"/>
          </a:xfrm>
          <a:prstGeom prst="rect">
            <a:avLst/>
          </a:prstGeom>
          <a:noFill/>
          <a:ln/>
        </p:spPr>
        <p:txBody>
          <a:bodyPr wrap="square" rtlCol="0" anchor="ctr"/>
          <a:lstStyle/>
          <a:p>
            <a:pPr indent="0" marL="0">
              <a:buNone/>
            </a:pPr>
            <a:r>
              <a:rPr lang="en-US" sz="1300" b="1" spc="200" kern="0" dirty="0">
                <a:solidFill>
                  <a:srgbClr val="1F5230"/>
                </a:solidFill>
                <a:latin typeface="Calibri" pitchFamily="34" charset="0"/>
                <a:ea typeface="Calibri" pitchFamily="34" charset="-122"/>
                <a:cs typeface="Calibri" pitchFamily="34" charset="-120"/>
              </a:rPr>
              <a:t>TARGET</a:t>
            </a:r>
            <a:endParaRPr lang="en-US" sz="1300" dirty="0"/>
          </a:p>
        </p:txBody>
      </p:sp>
      <p:sp>
        <p:nvSpPr>
          <p:cNvPr id="7" name="Text 4"/>
          <p:cNvSpPr/>
          <p:nvPr/>
        </p:nvSpPr>
        <p:spPr>
          <a:xfrm>
            <a:off x="640080" y="2697480"/>
            <a:ext cx="3657600" cy="822960"/>
          </a:xfrm>
          <a:prstGeom prst="rect">
            <a:avLst/>
          </a:prstGeom>
          <a:noFill/>
          <a:ln/>
        </p:spPr>
        <p:txBody>
          <a:bodyPr wrap="square" rtlCol="0" anchor="ctr">
            <a:normAutofit/>
          </a:bodyPr>
          <a:lstStyle/>
          <a:p>
            <a:pPr indent="0" marL="0">
              <a:buNone/>
            </a:pPr>
            <a:r>
              <a:rPr lang="en-US" sz="4400" b="1" dirty="0">
                <a:solidFill>
                  <a:srgbClr val="243978"/>
                </a:solidFill>
                <a:latin typeface="Cambria" pitchFamily="34" charset="0"/>
                <a:ea typeface="Cambria" pitchFamily="34" charset="-122"/>
                <a:cs typeface="Cambria" pitchFamily="34" charset="-120"/>
              </a:rPr>
              <a:t>September</a:t>
            </a:r>
            <a:endParaRPr lang="en-US" sz="4400" dirty="0"/>
          </a:p>
        </p:txBody>
      </p:sp>
      <p:sp>
        <p:nvSpPr>
          <p:cNvPr id="8" name="Text 5"/>
          <p:cNvSpPr/>
          <p:nvPr/>
        </p:nvSpPr>
        <p:spPr>
          <a:xfrm>
            <a:off x="640080" y="3611880"/>
            <a:ext cx="3657600" cy="640080"/>
          </a:xfrm>
          <a:prstGeom prst="rect">
            <a:avLst/>
          </a:prstGeom>
          <a:noFill/>
          <a:ln/>
        </p:spPr>
        <p:txBody>
          <a:bodyPr wrap="square" rtlCol="0" anchor="t">
            <a:normAutofit/>
          </a:bodyPr>
          <a:lstStyle/>
          <a:p>
            <a:pPr indent="0" marL="0">
              <a:buNone/>
            </a:pPr>
            <a:r>
              <a:rPr lang="en-US" sz="1500" dirty="0">
                <a:solidFill>
                  <a:srgbClr val="5A6175"/>
                </a:solidFill>
                <a:latin typeface="Calibri" pitchFamily="34" charset="0"/>
                <a:ea typeface="Calibri" pitchFamily="34" charset="-122"/>
                <a:cs typeface="Calibri" pitchFamily="34" charset="-120"/>
              </a:rPr>
              <a:t>operational window — December at the latest</a:t>
            </a:r>
            <a:endParaRPr lang="en-US" sz="1500" dirty="0"/>
          </a:p>
        </p:txBody>
      </p:sp>
      <p:sp>
        <p:nvSpPr>
          <p:cNvPr id="9" name="Text 6"/>
          <p:cNvSpPr/>
          <p:nvPr/>
        </p:nvSpPr>
        <p:spPr>
          <a:xfrm>
            <a:off x="4800600" y="2057400"/>
            <a:ext cx="6675120" cy="365760"/>
          </a:xfrm>
          <a:prstGeom prst="rect">
            <a:avLst/>
          </a:prstGeom>
          <a:noFill/>
          <a:ln/>
        </p:spPr>
        <p:txBody>
          <a:bodyPr wrap="square" rtlCol="0" anchor="ctr"/>
          <a:lstStyle/>
          <a:p>
            <a:pPr indent="0" marL="0">
              <a:buNone/>
            </a:pPr>
            <a:r>
              <a:rPr lang="en-US" sz="1400" b="1" spc="200" kern="0" dirty="0">
                <a:solidFill>
                  <a:srgbClr val="1F5230"/>
                </a:solidFill>
                <a:latin typeface="Calibri" pitchFamily="34" charset="0"/>
                <a:ea typeface="Calibri" pitchFamily="34" charset="-122"/>
                <a:cs typeface="Calibri" pitchFamily="34" charset="-120"/>
              </a:rPr>
              <a:t>COMPLIANCE WE'LL NEED IN PLACE</a:t>
            </a:r>
            <a:endParaRPr lang="en-US" sz="1400" dirty="0"/>
          </a:p>
        </p:txBody>
      </p:sp>
      <p:pic>
        <p:nvPicPr>
          <p:cNvPr id="10" name="Image 1" descr="preencoded.png">    </p:cNvPr>
          <p:cNvPicPr>
            <a:picLocks noChangeAspect="1"/>
          </p:cNvPicPr>
          <p:nvPr/>
        </p:nvPicPr>
        <p:blipFill>
          <a:blip r:embed="rId2"/>
          <a:stretch>
            <a:fillRect/>
          </a:stretch>
        </p:blipFill>
        <p:spPr>
          <a:xfrm>
            <a:off x="4800600" y="2606040"/>
            <a:ext cx="310896" cy="310896"/>
          </a:xfrm>
          <a:prstGeom prst="rect">
            <a:avLst/>
          </a:prstGeom>
        </p:spPr>
      </p:pic>
      <p:sp>
        <p:nvSpPr>
          <p:cNvPr id="11" name="Text 7"/>
          <p:cNvSpPr/>
          <p:nvPr/>
        </p:nvSpPr>
        <p:spPr>
          <a:xfrm>
            <a:off x="5257800" y="2569464"/>
            <a:ext cx="6217920" cy="384048"/>
          </a:xfrm>
          <a:prstGeom prst="rect">
            <a:avLst/>
          </a:prstGeom>
          <a:noFill/>
          <a:ln/>
        </p:spPr>
        <p:txBody>
          <a:bodyPr wrap="square" rtlCol="0" anchor="ctr">
            <a:normAutofit/>
          </a:bodyPr>
          <a:lstStyle/>
          <a:p>
            <a:pPr indent="0" marL="0">
              <a:buNone/>
            </a:pPr>
            <a:r>
              <a:rPr lang="en-US" sz="1600" dirty="0">
                <a:solidFill>
                  <a:srgbClr val="1A2340"/>
                </a:solidFill>
                <a:latin typeface="Calibri" pitchFamily="34" charset="0"/>
                <a:ea typeface="Calibri" pitchFamily="34" charset="-122"/>
                <a:cs typeface="Calibri" pitchFamily="34" charset="-120"/>
              </a:rPr>
              <a:t>Payroll set-up for staff</a:t>
            </a:r>
            <a:endParaRPr lang="en-US" sz="1600" dirty="0"/>
          </a:p>
        </p:txBody>
      </p:sp>
      <p:pic>
        <p:nvPicPr>
          <p:cNvPr id="12" name="Image 2" descr="preencoded.png">    </p:cNvPr>
          <p:cNvPicPr>
            <a:picLocks noChangeAspect="1"/>
          </p:cNvPicPr>
          <p:nvPr/>
        </p:nvPicPr>
        <p:blipFill>
          <a:blip r:embed="rId3"/>
          <a:stretch>
            <a:fillRect/>
          </a:stretch>
        </p:blipFill>
        <p:spPr>
          <a:xfrm>
            <a:off x="4800600" y="3154680"/>
            <a:ext cx="310896" cy="310896"/>
          </a:xfrm>
          <a:prstGeom prst="rect">
            <a:avLst/>
          </a:prstGeom>
        </p:spPr>
      </p:pic>
      <p:sp>
        <p:nvSpPr>
          <p:cNvPr id="13" name="Text 8"/>
          <p:cNvSpPr/>
          <p:nvPr/>
        </p:nvSpPr>
        <p:spPr>
          <a:xfrm>
            <a:off x="5257800" y="3118104"/>
            <a:ext cx="6217920" cy="384048"/>
          </a:xfrm>
          <a:prstGeom prst="rect">
            <a:avLst/>
          </a:prstGeom>
          <a:noFill/>
          <a:ln/>
        </p:spPr>
        <p:txBody>
          <a:bodyPr wrap="square" rtlCol="0" anchor="ctr">
            <a:normAutofit/>
          </a:bodyPr>
          <a:lstStyle/>
          <a:p>
            <a:pPr indent="0" marL="0">
              <a:buNone/>
            </a:pPr>
            <a:r>
              <a:rPr lang="en-US" sz="1600" dirty="0">
                <a:solidFill>
                  <a:srgbClr val="1A2340"/>
                </a:solidFill>
                <a:latin typeface="Calibri" pitchFamily="34" charset="0"/>
                <a:ea typeface="Calibri" pitchFamily="34" charset="-122"/>
                <a:cs typeface="Calibri" pitchFamily="34" charset="-120"/>
              </a:rPr>
              <a:t>KRA registration &amp; tax obligations</a:t>
            </a:r>
            <a:endParaRPr lang="en-US" sz="1600" dirty="0"/>
          </a:p>
        </p:txBody>
      </p:sp>
      <p:pic>
        <p:nvPicPr>
          <p:cNvPr id="14" name="Image 3" descr="preencoded.png">    </p:cNvPr>
          <p:cNvPicPr>
            <a:picLocks noChangeAspect="1"/>
          </p:cNvPicPr>
          <p:nvPr/>
        </p:nvPicPr>
        <p:blipFill>
          <a:blip r:embed="rId4"/>
          <a:stretch>
            <a:fillRect/>
          </a:stretch>
        </p:blipFill>
        <p:spPr>
          <a:xfrm>
            <a:off x="4800600" y="3703320"/>
            <a:ext cx="310896" cy="310896"/>
          </a:xfrm>
          <a:prstGeom prst="rect">
            <a:avLst/>
          </a:prstGeom>
        </p:spPr>
      </p:pic>
      <p:sp>
        <p:nvSpPr>
          <p:cNvPr id="15" name="Text 9"/>
          <p:cNvSpPr/>
          <p:nvPr/>
        </p:nvSpPr>
        <p:spPr>
          <a:xfrm>
            <a:off x="5257800" y="3666744"/>
            <a:ext cx="6217920" cy="384048"/>
          </a:xfrm>
          <a:prstGeom prst="rect">
            <a:avLst/>
          </a:prstGeom>
          <a:noFill/>
          <a:ln/>
        </p:spPr>
        <p:txBody>
          <a:bodyPr wrap="square" rtlCol="0" anchor="ctr">
            <a:normAutofit/>
          </a:bodyPr>
          <a:lstStyle/>
          <a:p>
            <a:pPr indent="0" marL="0">
              <a:buNone/>
            </a:pPr>
            <a:r>
              <a:rPr lang="en-US" sz="1600" dirty="0">
                <a:solidFill>
                  <a:srgbClr val="1A2340"/>
                </a:solidFill>
                <a:latin typeface="Calibri" pitchFamily="34" charset="0"/>
                <a:ea typeface="Calibri" pitchFamily="34" charset="-122"/>
                <a:cs typeface="Calibri" pitchFamily="34" charset="-120"/>
              </a:rPr>
              <a:t>Annual statutory filings</a:t>
            </a:r>
            <a:endParaRPr lang="en-US" sz="1600" dirty="0"/>
          </a:p>
        </p:txBody>
      </p:sp>
      <p:pic>
        <p:nvPicPr>
          <p:cNvPr id="16" name="Image 4" descr="preencoded.png">    </p:cNvPr>
          <p:cNvPicPr>
            <a:picLocks noChangeAspect="1"/>
          </p:cNvPicPr>
          <p:nvPr/>
        </p:nvPicPr>
        <p:blipFill>
          <a:blip r:embed="rId5"/>
          <a:stretch>
            <a:fillRect/>
          </a:stretch>
        </p:blipFill>
        <p:spPr>
          <a:xfrm>
            <a:off x="4800600" y="4251960"/>
            <a:ext cx="310896" cy="310896"/>
          </a:xfrm>
          <a:prstGeom prst="rect">
            <a:avLst/>
          </a:prstGeom>
        </p:spPr>
      </p:pic>
      <p:sp>
        <p:nvSpPr>
          <p:cNvPr id="17" name="Text 10"/>
          <p:cNvSpPr/>
          <p:nvPr/>
        </p:nvSpPr>
        <p:spPr>
          <a:xfrm>
            <a:off x="5257800" y="4215384"/>
            <a:ext cx="6217920" cy="384048"/>
          </a:xfrm>
          <a:prstGeom prst="rect">
            <a:avLst/>
          </a:prstGeom>
          <a:noFill/>
          <a:ln/>
        </p:spPr>
        <p:txBody>
          <a:bodyPr wrap="square" rtlCol="0" anchor="ctr">
            <a:normAutofit/>
          </a:bodyPr>
          <a:lstStyle/>
          <a:p>
            <a:pPr indent="0" marL="0">
              <a:buNone/>
            </a:pPr>
            <a:r>
              <a:rPr lang="en-US" sz="1600" dirty="0">
                <a:solidFill>
                  <a:srgbClr val="1A2340"/>
                </a:solidFill>
                <a:latin typeface="Calibri" pitchFamily="34" charset="0"/>
                <a:ea typeface="Calibri" pitchFamily="34" charset="-122"/>
                <a:cs typeface="Calibri" pitchFamily="34" charset="-120"/>
              </a:rPr>
              <a:t>Data protection compliance</a:t>
            </a:r>
            <a:endParaRPr lang="en-US" sz="1600" dirty="0"/>
          </a:p>
        </p:txBody>
      </p:sp>
      <p:sp>
        <p:nvSpPr>
          <p:cNvPr id="18" name="Shape 11"/>
          <p:cNvSpPr/>
          <p:nvPr/>
        </p:nvSpPr>
        <p:spPr>
          <a:xfrm>
            <a:off x="4800600" y="4846320"/>
            <a:ext cx="6675120" cy="0"/>
          </a:xfrm>
          <a:prstGeom prst="line">
            <a:avLst/>
          </a:prstGeom>
          <a:noFill/>
          <a:ln w="12700">
            <a:solidFill>
              <a:srgbClr val="D5DAE6"/>
            </a:solidFill>
            <a:prstDash val="solid"/>
          </a:ln>
        </p:spPr>
      </p:sp>
      <p:sp>
        <p:nvSpPr>
          <p:cNvPr id="19" name="Text 12"/>
          <p:cNvSpPr/>
          <p:nvPr/>
        </p:nvSpPr>
        <p:spPr>
          <a:xfrm>
            <a:off x="4800600" y="5029200"/>
            <a:ext cx="6675120" cy="822960"/>
          </a:xfrm>
          <a:prstGeom prst="rect">
            <a:avLst/>
          </a:prstGeom>
          <a:noFill/>
          <a:ln/>
        </p:spPr>
        <p:txBody>
          <a:bodyPr wrap="square" rtlCol="0" anchor="t">
            <a:normAutofit/>
          </a:bodyPr>
          <a:lstStyle/>
          <a:p>
            <a:pPr indent="0" marL="0">
              <a:buNone/>
            </a:pPr>
            <a:r>
              <a:rPr lang="en-US" sz="1500" b="1" dirty="0">
                <a:solidFill>
                  <a:srgbClr val="1F5230"/>
                </a:solidFill>
                <a:latin typeface="Calibri" pitchFamily="34" charset="0"/>
                <a:ea typeface="Calibri" pitchFamily="34" charset="-122"/>
                <a:cs typeface="Calibri" pitchFamily="34" charset="-120"/>
              </a:rPr>
              <a:t>Interim support:  </a:t>
            </a:r>
            <a:pPr indent="0" marL="0">
              <a:buNone/>
            </a:pPr>
            <a:r>
              <a:rPr lang="en-US" sz="1500" dirty="0">
                <a:solidFill>
                  <a:srgbClr val="1A2340"/>
                </a:solidFill>
                <a:latin typeface="Calibri" pitchFamily="34" charset="0"/>
                <a:ea typeface="Calibri" pitchFamily="34" charset="-122"/>
                <a:cs typeface="Calibri" pitchFamily="34" charset="-120"/>
              </a:rPr>
              <a:t>Bookkeeping and statutory filings to be handled by a Kenyan Representative during the early operating period.</a:t>
            </a:r>
            <a:endParaRPr lang="en-US" sz="15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457200"/>
            <a:ext cx="10881360" cy="640080"/>
          </a:xfrm>
          <a:prstGeom prst="rect">
            <a:avLst/>
          </a:prstGeom>
          <a:noFill/>
          <a:ln/>
        </p:spPr>
        <p:txBody>
          <a:bodyPr wrap="square" rtlCol="0" anchor="ctr">
            <a:normAutofit/>
          </a:bodyPr>
          <a:lstStyle/>
          <a:p>
            <a:pPr indent="0" marL="0">
              <a:buNone/>
            </a:pPr>
            <a:r>
              <a:rPr lang="en-US" sz="3400" b="1" dirty="0">
                <a:solidFill>
                  <a:srgbClr val="243978"/>
                </a:solidFill>
                <a:latin typeface="Cambria" pitchFamily="34" charset="0"/>
                <a:ea typeface="Cambria" pitchFamily="34" charset="-122"/>
                <a:cs typeface="Cambria" pitchFamily="34" charset="-120"/>
              </a:rPr>
              <a:t>Counsel's Role</a:t>
            </a:r>
            <a:endParaRPr lang="en-US" sz="3400" dirty="0"/>
          </a:p>
        </p:txBody>
      </p:sp>
      <p:sp>
        <p:nvSpPr>
          <p:cNvPr id="3" name="Shape 1"/>
          <p:cNvSpPr/>
          <p:nvPr/>
        </p:nvSpPr>
        <p:spPr>
          <a:xfrm>
            <a:off x="658368" y="1170432"/>
            <a:ext cx="2194560" cy="0"/>
          </a:xfrm>
          <a:prstGeom prst="line">
            <a:avLst/>
          </a:prstGeom>
          <a:noFill/>
          <a:ln w="38100">
            <a:solidFill>
              <a:srgbClr val="CB9B51"/>
            </a:solidFill>
            <a:prstDash val="solid"/>
          </a:ln>
        </p:spPr>
      </p:sp>
      <p:sp>
        <p:nvSpPr>
          <p:cNvPr id="4" name="Text 2"/>
          <p:cNvSpPr/>
          <p:nvPr/>
        </p:nvSpPr>
        <p:spPr>
          <a:xfrm>
            <a:off x="640080" y="1298448"/>
            <a:ext cx="10881360" cy="548640"/>
          </a:xfrm>
          <a:prstGeom prst="rect">
            <a:avLst/>
          </a:prstGeom>
          <a:noFill/>
          <a:ln/>
        </p:spPr>
        <p:txBody>
          <a:bodyPr wrap="square" rtlCol="0" anchor="t">
            <a:normAutofit/>
          </a:bodyPr>
          <a:lstStyle/>
          <a:p>
            <a:pPr indent="0" marL="0">
              <a:buNone/>
            </a:pPr>
            <a:r>
              <a:rPr lang="en-US" sz="1600" dirty="0">
                <a:solidFill>
                  <a:srgbClr val="5A6175"/>
                </a:solidFill>
                <a:latin typeface="Calibri" pitchFamily="34" charset="0"/>
                <a:ea typeface="Calibri" pitchFamily="34" charset="-122"/>
                <a:cs typeface="Calibri" pitchFamily="34" charset="-120"/>
              </a:rPr>
              <a:t>Wangoko &amp; Company Advocates will lead the incorporation and advisory work throughout.</a:t>
            </a:r>
            <a:endParaRPr lang="en-US" sz="1600" dirty="0"/>
          </a:p>
        </p:txBody>
      </p:sp>
      <p:sp>
        <p:nvSpPr>
          <p:cNvPr id="5" name="Text 3"/>
          <p:cNvSpPr/>
          <p:nvPr/>
        </p:nvSpPr>
        <p:spPr>
          <a:xfrm>
            <a:off x="640080" y="2240280"/>
            <a:ext cx="10881360" cy="365760"/>
          </a:xfrm>
          <a:prstGeom prst="rect">
            <a:avLst/>
          </a:prstGeom>
          <a:noFill/>
          <a:ln/>
        </p:spPr>
        <p:txBody>
          <a:bodyPr wrap="square" rtlCol="0" anchor="ctr"/>
          <a:lstStyle/>
          <a:p>
            <a:pPr indent="0" marL="0">
              <a:buNone/>
            </a:pPr>
            <a:r>
              <a:rPr lang="en-US" sz="1400" b="1" spc="200" kern="0" dirty="0">
                <a:solidFill>
                  <a:srgbClr val="1F5230"/>
                </a:solidFill>
                <a:latin typeface="Calibri" pitchFamily="34" charset="0"/>
                <a:ea typeface="Calibri" pitchFamily="34" charset="-122"/>
                <a:cs typeface="Calibri" pitchFamily="34" charset="-120"/>
              </a:rPr>
              <a:t>SCOPE OF ENGAGEMENT</a:t>
            </a:r>
            <a:endParaRPr lang="en-US" sz="1400" dirty="0"/>
          </a:p>
        </p:txBody>
      </p:sp>
      <p:pic>
        <p:nvPicPr>
          <p:cNvPr id="6" name="Image 0" descr="preencoded.png">    </p:cNvPr>
          <p:cNvPicPr>
            <a:picLocks noChangeAspect="1"/>
          </p:cNvPicPr>
          <p:nvPr/>
        </p:nvPicPr>
        <p:blipFill>
          <a:blip r:embed="rId1"/>
          <a:stretch>
            <a:fillRect/>
          </a:stretch>
        </p:blipFill>
        <p:spPr>
          <a:xfrm>
            <a:off x="685800" y="2807208"/>
            <a:ext cx="457200" cy="457200"/>
          </a:xfrm>
          <a:prstGeom prst="rect">
            <a:avLst/>
          </a:prstGeom>
        </p:spPr>
      </p:pic>
      <p:sp>
        <p:nvSpPr>
          <p:cNvPr id="7" name="Text 4"/>
          <p:cNvSpPr/>
          <p:nvPr/>
        </p:nvSpPr>
        <p:spPr>
          <a:xfrm>
            <a:off x="1371600" y="2788920"/>
            <a:ext cx="10058400" cy="502920"/>
          </a:xfrm>
          <a:prstGeom prst="rect">
            <a:avLst/>
          </a:prstGeom>
          <a:noFill/>
          <a:ln/>
        </p:spPr>
        <p:txBody>
          <a:bodyPr wrap="square" rtlCol="0" anchor="ctr">
            <a:normAutofit/>
          </a:bodyPr>
          <a:lstStyle/>
          <a:p>
            <a:pPr indent="0" marL="0">
              <a:buNone/>
            </a:pPr>
            <a:r>
              <a:rPr lang="en-US" sz="1700" dirty="0">
                <a:solidFill>
                  <a:srgbClr val="1A2340"/>
                </a:solidFill>
                <a:latin typeface="Calibri" pitchFamily="34" charset="0"/>
                <a:ea typeface="Calibri" pitchFamily="34" charset="-122"/>
                <a:cs typeface="Calibri" pitchFamily="34" charset="-120"/>
              </a:rPr>
              <a:t>Draft the Trust Deed &amp; prepare the incorporation application</a:t>
            </a:r>
            <a:endParaRPr lang="en-US" sz="1700" dirty="0"/>
          </a:p>
        </p:txBody>
      </p:sp>
      <p:sp>
        <p:nvSpPr>
          <p:cNvPr id="8" name="Shape 5"/>
          <p:cNvSpPr/>
          <p:nvPr/>
        </p:nvSpPr>
        <p:spPr>
          <a:xfrm>
            <a:off x="685800" y="3355848"/>
            <a:ext cx="10835640" cy="0"/>
          </a:xfrm>
          <a:prstGeom prst="line">
            <a:avLst/>
          </a:prstGeom>
          <a:noFill/>
          <a:ln w="12700">
            <a:solidFill>
              <a:srgbClr val="D5DAE6"/>
            </a:solidFill>
            <a:prstDash val="solid"/>
          </a:ln>
        </p:spPr>
      </p:sp>
      <p:pic>
        <p:nvPicPr>
          <p:cNvPr id="9" name="Image 1" descr="preencoded.png">    </p:cNvPr>
          <p:cNvPicPr>
            <a:picLocks noChangeAspect="1"/>
          </p:cNvPicPr>
          <p:nvPr/>
        </p:nvPicPr>
        <p:blipFill>
          <a:blip r:embed="rId2"/>
          <a:stretch>
            <a:fillRect/>
          </a:stretch>
        </p:blipFill>
        <p:spPr>
          <a:xfrm>
            <a:off x="685800" y="3465576"/>
            <a:ext cx="457200" cy="457200"/>
          </a:xfrm>
          <a:prstGeom prst="rect">
            <a:avLst/>
          </a:prstGeom>
        </p:spPr>
      </p:pic>
      <p:sp>
        <p:nvSpPr>
          <p:cNvPr id="10" name="Text 6"/>
          <p:cNvSpPr/>
          <p:nvPr/>
        </p:nvSpPr>
        <p:spPr>
          <a:xfrm>
            <a:off x="1371600" y="3447288"/>
            <a:ext cx="10058400" cy="502920"/>
          </a:xfrm>
          <a:prstGeom prst="rect">
            <a:avLst/>
          </a:prstGeom>
          <a:noFill/>
          <a:ln/>
        </p:spPr>
        <p:txBody>
          <a:bodyPr wrap="square" rtlCol="0" anchor="ctr">
            <a:normAutofit/>
          </a:bodyPr>
          <a:lstStyle/>
          <a:p>
            <a:pPr indent="0" marL="0">
              <a:buNone/>
            </a:pPr>
            <a:r>
              <a:rPr lang="en-US" sz="1700" dirty="0">
                <a:solidFill>
                  <a:srgbClr val="1A2340"/>
                </a:solidFill>
                <a:latin typeface="Calibri" pitchFamily="34" charset="0"/>
                <a:ea typeface="Calibri" pitchFamily="34" charset="-122"/>
                <a:cs typeface="Calibri" pitchFamily="34" charset="-120"/>
              </a:rPr>
              <a:t>Conduct a name search &amp; apply for exemptions for foreign trustees</a:t>
            </a:r>
            <a:endParaRPr lang="en-US" sz="1700" dirty="0"/>
          </a:p>
        </p:txBody>
      </p:sp>
      <p:sp>
        <p:nvSpPr>
          <p:cNvPr id="11" name="Shape 7"/>
          <p:cNvSpPr/>
          <p:nvPr/>
        </p:nvSpPr>
        <p:spPr>
          <a:xfrm>
            <a:off x="685800" y="4014216"/>
            <a:ext cx="10835640" cy="0"/>
          </a:xfrm>
          <a:prstGeom prst="line">
            <a:avLst/>
          </a:prstGeom>
          <a:noFill/>
          <a:ln w="12700">
            <a:solidFill>
              <a:srgbClr val="D5DAE6"/>
            </a:solidFill>
            <a:prstDash val="solid"/>
          </a:ln>
        </p:spPr>
      </p:sp>
      <p:pic>
        <p:nvPicPr>
          <p:cNvPr id="12" name="Image 2" descr="preencoded.png">    </p:cNvPr>
          <p:cNvPicPr>
            <a:picLocks noChangeAspect="1"/>
          </p:cNvPicPr>
          <p:nvPr/>
        </p:nvPicPr>
        <p:blipFill>
          <a:blip r:embed="rId3"/>
          <a:stretch>
            <a:fillRect/>
          </a:stretch>
        </p:blipFill>
        <p:spPr>
          <a:xfrm>
            <a:off x="685800" y="4123944"/>
            <a:ext cx="457200" cy="457200"/>
          </a:xfrm>
          <a:prstGeom prst="rect">
            <a:avLst/>
          </a:prstGeom>
        </p:spPr>
      </p:pic>
      <p:sp>
        <p:nvSpPr>
          <p:cNvPr id="13" name="Text 8"/>
          <p:cNvSpPr/>
          <p:nvPr/>
        </p:nvSpPr>
        <p:spPr>
          <a:xfrm>
            <a:off x="1371600" y="4105656"/>
            <a:ext cx="10058400" cy="502920"/>
          </a:xfrm>
          <a:prstGeom prst="rect">
            <a:avLst/>
          </a:prstGeom>
          <a:noFill/>
          <a:ln/>
        </p:spPr>
        <p:txBody>
          <a:bodyPr wrap="square" rtlCol="0" anchor="ctr">
            <a:normAutofit/>
          </a:bodyPr>
          <a:lstStyle/>
          <a:p>
            <a:pPr indent="0" marL="0">
              <a:buNone/>
            </a:pPr>
            <a:r>
              <a:rPr lang="en-US" sz="1700" dirty="0">
                <a:solidFill>
                  <a:srgbClr val="1A2340"/>
                </a:solidFill>
                <a:latin typeface="Calibri" pitchFamily="34" charset="0"/>
                <a:ea typeface="Calibri" pitchFamily="34" charset="-122"/>
                <a:cs typeface="Calibri" pitchFamily="34" charset="-120"/>
              </a:rPr>
              <a:t>Carry out due diligence on nominated trustees</a:t>
            </a:r>
            <a:endParaRPr lang="en-US" sz="1700" dirty="0"/>
          </a:p>
        </p:txBody>
      </p:sp>
      <p:sp>
        <p:nvSpPr>
          <p:cNvPr id="14" name="Shape 9"/>
          <p:cNvSpPr/>
          <p:nvPr/>
        </p:nvSpPr>
        <p:spPr>
          <a:xfrm>
            <a:off x="685800" y="4672584"/>
            <a:ext cx="10835640" cy="0"/>
          </a:xfrm>
          <a:prstGeom prst="line">
            <a:avLst/>
          </a:prstGeom>
          <a:noFill/>
          <a:ln w="12700">
            <a:solidFill>
              <a:srgbClr val="D5DAE6"/>
            </a:solidFill>
            <a:prstDash val="solid"/>
          </a:ln>
        </p:spPr>
      </p:sp>
      <p:pic>
        <p:nvPicPr>
          <p:cNvPr id="15" name="Image 3" descr="preencoded.png">    </p:cNvPr>
          <p:cNvPicPr>
            <a:picLocks noChangeAspect="1"/>
          </p:cNvPicPr>
          <p:nvPr/>
        </p:nvPicPr>
        <p:blipFill>
          <a:blip r:embed="rId4"/>
          <a:stretch>
            <a:fillRect/>
          </a:stretch>
        </p:blipFill>
        <p:spPr>
          <a:xfrm>
            <a:off x="685800" y="4782312"/>
            <a:ext cx="457200" cy="457200"/>
          </a:xfrm>
          <a:prstGeom prst="rect">
            <a:avLst/>
          </a:prstGeom>
        </p:spPr>
      </p:pic>
      <p:sp>
        <p:nvSpPr>
          <p:cNvPr id="16" name="Text 10"/>
          <p:cNvSpPr/>
          <p:nvPr/>
        </p:nvSpPr>
        <p:spPr>
          <a:xfrm>
            <a:off x="1371600" y="4764024"/>
            <a:ext cx="10058400" cy="502920"/>
          </a:xfrm>
          <a:prstGeom prst="rect">
            <a:avLst/>
          </a:prstGeom>
          <a:noFill/>
          <a:ln/>
        </p:spPr>
        <p:txBody>
          <a:bodyPr wrap="square" rtlCol="0" anchor="ctr">
            <a:normAutofit/>
          </a:bodyPr>
          <a:lstStyle/>
          <a:p>
            <a:pPr indent="0" marL="0">
              <a:buNone/>
            </a:pPr>
            <a:r>
              <a:rPr lang="en-US" sz="1700" dirty="0">
                <a:solidFill>
                  <a:srgbClr val="1A2340"/>
                </a:solidFill>
                <a:latin typeface="Calibri" pitchFamily="34" charset="0"/>
                <a:ea typeface="Calibri" pitchFamily="34" charset="-122"/>
                <a:cs typeface="Calibri" pitchFamily="34" charset="-120"/>
              </a:rPr>
              <a:t>Register the Deed with the Ministry of Lands</a:t>
            </a:r>
            <a:endParaRPr lang="en-US" sz="1700" dirty="0"/>
          </a:p>
        </p:txBody>
      </p:sp>
      <p:sp>
        <p:nvSpPr>
          <p:cNvPr id="17" name="Shape 11"/>
          <p:cNvSpPr/>
          <p:nvPr/>
        </p:nvSpPr>
        <p:spPr>
          <a:xfrm>
            <a:off x="685800" y="5330952"/>
            <a:ext cx="10835640" cy="0"/>
          </a:xfrm>
          <a:prstGeom prst="line">
            <a:avLst/>
          </a:prstGeom>
          <a:noFill/>
          <a:ln w="12700">
            <a:solidFill>
              <a:srgbClr val="D5DAE6"/>
            </a:solidFill>
            <a:prstDash val="solid"/>
          </a:ln>
        </p:spPr>
      </p:sp>
      <p:pic>
        <p:nvPicPr>
          <p:cNvPr id="18" name="Image 4" descr="preencoded.png">    </p:cNvPr>
          <p:cNvPicPr>
            <a:picLocks noChangeAspect="1"/>
          </p:cNvPicPr>
          <p:nvPr/>
        </p:nvPicPr>
        <p:blipFill>
          <a:blip r:embed="rId5"/>
          <a:stretch>
            <a:fillRect/>
          </a:stretch>
        </p:blipFill>
        <p:spPr>
          <a:xfrm>
            <a:off x="685800" y="5440680"/>
            <a:ext cx="457200" cy="457200"/>
          </a:xfrm>
          <a:prstGeom prst="rect">
            <a:avLst/>
          </a:prstGeom>
        </p:spPr>
      </p:pic>
      <p:sp>
        <p:nvSpPr>
          <p:cNvPr id="19" name="Text 12"/>
          <p:cNvSpPr/>
          <p:nvPr/>
        </p:nvSpPr>
        <p:spPr>
          <a:xfrm>
            <a:off x="1371600" y="5422392"/>
            <a:ext cx="10058400" cy="502920"/>
          </a:xfrm>
          <a:prstGeom prst="rect">
            <a:avLst/>
          </a:prstGeom>
          <a:noFill/>
          <a:ln/>
        </p:spPr>
        <p:txBody>
          <a:bodyPr wrap="square" rtlCol="0" anchor="ctr">
            <a:normAutofit/>
          </a:bodyPr>
          <a:lstStyle/>
          <a:p>
            <a:pPr indent="0" marL="0">
              <a:buNone/>
            </a:pPr>
            <a:r>
              <a:rPr lang="en-US" sz="1700" dirty="0">
                <a:solidFill>
                  <a:srgbClr val="1A2340"/>
                </a:solidFill>
                <a:latin typeface="Calibri" pitchFamily="34" charset="0"/>
                <a:ea typeface="Calibri" pitchFamily="34" charset="-122"/>
                <a:cs typeface="Calibri" pitchFamily="34" charset="-120"/>
              </a:rPr>
              <a:t>Prepare &amp; record minutes of foundational governance meetings</a:t>
            </a:r>
            <a:endParaRPr lang="en-US" sz="17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457200"/>
            <a:ext cx="10881360" cy="640080"/>
          </a:xfrm>
          <a:prstGeom prst="rect">
            <a:avLst/>
          </a:prstGeom>
          <a:noFill/>
          <a:ln/>
        </p:spPr>
        <p:txBody>
          <a:bodyPr wrap="square" rtlCol="0" anchor="ctr">
            <a:normAutofit/>
          </a:bodyPr>
          <a:lstStyle/>
          <a:p>
            <a:pPr indent="0" marL="0">
              <a:buNone/>
            </a:pPr>
            <a:r>
              <a:rPr lang="en-US" sz="3400" b="1" dirty="0">
                <a:solidFill>
                  <a:srgbClr val="243978"/>
                </a:solidFill>
                <a:latin typeface="Cambria" pitchFamily="34" charset="0"/>
                <a:ea typeface="Cambria" pitchFamily="34" charset="-122"/>
                <a:cs typeface="Cambria" pitchFamily="34" charset="-120"/>
              </a:rPr>
              <a:t>Funding &amp; Governance Frameworks</a:t>
            </a:r>
            <a:endParaRPr lang="en-US" sz="3400" dirty="0"/>
          </a:p>
        </p:txBody>
      </p:sp>
      <p:sp>
        <p:nvSpPr>
          <p:cNvPr id="3" name="Shape 1"/>
          <p:cNvSpPr/>
          <p:nvPr/>
        </p:nvSpPr>
        <p:spPr>
          <a:xfrm>
            <a:off x="658368" y="1170432"/>
            <a:ext cx="2194560" cy="0"/>
          </a:xfrm>
          <a:prstGeom prst="line">
            <a:avLst/>
          </a:prstGeom>
          <a:noFill/>
          <a:ln w="38100">
            <a:solidFill>
              <a:srgbClr val="CB9B51"/>
            </a:solidFill>
            <a:prstDash val="solid"/>
          </a:ln>
        </p:spPr>
      </p:sp>
      <p:sp>
        <p:nvSpPr>
          <p:cNvPr id="4" name="Text 2"/>
          <p:cNvSpPr/>
          <p:nvPr/>
        </p:nvSpPr>
        <p:spPr>
          <a:xfrm>
            <a:off x="640080" y="1298448"/>
            <a:ext cx="10881360" cy="548640"/>
          </a:xfrm>
          <a:prstGeom prst="rect">
            <a:avLst/>
          </a:prstGeom>
          <a:noFill/>
          <a:ln/>
        </p:spPr>
        <p:txBody>
          <a:bodyPr wrap="square" rtlCol="0" anchor="t">
            <a:normAutofit/>
          </a:bodyPr>
          <a:lstStyle/>
          <a:p>
            <a:pPr indent="0" marL="0">
              <a:buNone/>
            </a:pPr>
            <a:r>
              <a:rPr lang="en-US" sz="1600" dirty="0">
                <a:solidFill>
                  <a:srgbClr val="5A6175"/>
                </a:solidFill>
                <a:latin typeface="Calibri" pitchFamily="34" charset="0"/>
                <a:ea typeface="Calibri" pitchFamily="34" charset="-122"/>
                <a:cs typeface="Calibri" pitchFamily="34" charset="-120"/>
              </a:rPr>
              <a:t>How the Network is sustained and owned over the long term.</a:t>
            </a:r>
            <a:endParaRPr lang="en-US" sz="1600" dirty="0"/>
          </a:p>
        </p:txBody>
      </p:sp>
      <p:pic>
        <p:nvPicPr>
          <p:cNvPr id="5" name="Image 0" descr="preencoded.png">    </p:cNvPr>
          <p:cNvPicPr>
            <a:picLocks noChangeAspect="1"/>
          </p:cNvPicPr>
          <p:nvPr/>
        </p:nvPicPr>
        <p:blipFill>
          <a:blip r:embed="rId1"/>
          <a:stretch>
            <a:fillRect/>
          </a:stretch>
        </p:blipFill>
        <p:spPr>
          <a:xfrm>
            <a:off x="685800" y="2240280"/>
            <a:ext cx="548640" cy="548640"/>
          </a:xfrm>
          <a:prstGeom prst="rect">
            <a:avLst/>
          </a:prstGeom>
        </p:spPr>
      </p:pic>
      <p:sp>
        <p:nvSpPr>
          <p:cNvPr id="6" name="Text 3"/>
          <p:cNvSpPr/>
          <p:nvPr/>
        </p:nvSpPr>
        <p:spPr>
          <a:xfrm>
            <a:off x="1463040" y="2176272"/>
            <a:ext cx="10058400" cy="457200"/>
          </a:xfrm>
          <a:prstGeom prst="rect">
            <a:avLst/>
          </a:prstGeom>
          <a:noFill/>
          <a:ln/>
        </p:spPr>
        <p:txBody>
          <a:bodyPr wrap="square" rtlCol="0" anchor="ctr">
            <a:normAutofit/>
          </a:bodyPr>
          <a:lstStyle/>
          <a:p>
            <a:pPr indent="0" marL="0">
              <a:buNone/>
            </a:pPr>
            <a:r>
              <a:rPr lang="en-US" sz="2000" b="1" dirty="0">
                <a:solidFill>
                  <a:srgbClr val="1F5230"/>
                </a:solidFill>
                <a:latin typeface="Cambria" pitchFamily="34" charset="0"/>
                <a:ea typeface="Cambria" pitchFamily="34" charset="-122"/>
                <a:cs typeface="Cambria" pitchFamily="34" charset="-120"/>
              </a:rPr>
              <a:t>Member State commitments</a:t>
            </a:r>
            <a:endParaRPr lang="en-US" sz="2000" dirty="0"/>
          </a:p>
        </p:txBody>
      </p:sp>
      <p:sp>
        <p:nvSpPr>
          <p:cNvPr id="7" name="Text 4"/>
          <p:cNvSpPr/>
          <p:nvPr/>
        </p:nvSpPr>
        <p:spPr>
          <a:xfrm>
            <a:off x="1463040" y="2651760"/>
            <a:ext cx="10058400" cy="777240"/>
          </a:xfrm>
          <a:prstGeom prst="rect">
            <a:avLst/>
          </a:prstGeom>
          <a:noFill/>
          <a:ln/>
        </p:spPr>
        <p:txBody>
          <a:bodyPr wrap="square" rtlCol="0" anchor="t">
            <a:normAutofit/>
          </a:bodyPr>
          <a:lstStyle/>
          <a:p>
            <a:pPr indent="0" marL="0">
              <a:buNone/>
            </a:pPr>
            <a:r>
              <a:rPr lang="en-US" sz="1500" dirty="0">
                <a:solidFill>
                  <a:srgbClr val="1A2340"/>
                </a:solidFill>
                <a:latin typeface="Calibri" pitchFamily="34" charset="0"/>
                <a:ea typeface="Calibri" pitchFamily="34" charset="-122"/>
                <a:cs typeface="Calibri" pitchFamily="34" charset="-120"/>
              </a:rPr>
              <a:t>Predictable financial contributions and political ownership from participating States and their National Qualifications Authorities.</a:t>
            </a:r>
            <a:endParaRPr lang="en-US" sz="1500" dirty="0"/>
          </a:p>
        </p:txBody>
      </p:sp>
      <p:sp>
        <p:nvSpPr>
          <p:cNvPr id="8" name="Shape 5"/>
          <p:cNvSpPr/>
          <p:nvPr/>
        </p:nvSpPr>
        <p:spPr>
          <a:xfrm>
            <a:off x="640080" y="3383280"/>
            <a:ext cx="10881360" cy="0"/>
          </a:xfrm>
          <a:prstGeom prst="line">
            <a:avLst/>
          </a:prstGeom>
          <a:noFill/>
          <a:ln w="12700">
            <a:solidFill>
              <a:srgbClr val="D5DAE6"/>
            </a:solidFill>
            <a:prstDash val="solid"/>
          </a:ln>
        </p:spPr>
      </p:sp>
      <p:pic>
        <p:nvPicPr>
          <p:cNvPr id="9" name="Image 1" descr="preencoded.png">    </p:cNvPr>
          <p:cNvPicPr>
            <a:picLocks noChangeAspect="1"/>
          </p:cNvPicPr>
          <p:nvPr/>
        </p:nvPicPr>
        <p:blipFill>
          <a:blip r:embed="rId2"/>
          <a:stretch>
            <a:fillRect/>
          </a:stretch>
        </p:blipFill>
        <p:spPr>
          <a:xfrm>
            <a:off x="685800" y="3611880"/>
            <a:ext cx="548640" cy="548640"/>
          </a:xfrm>
          <a:prstGeom prst="rect">
            <a:avLst/>
          </a:prstGeom>
        </p:spPr>
      </p:pic>
      <p:sp>
        <p:nvSpPr>
          <p:cNvPr id="10" name="Text 6"/>
          <p:cNvSpPr/>
          <p:nvPr/>
        </p:nvSpPr>
        <p:spPr>
          <a:xfrm>
            <a:off x="1463040" y="3547872"/>
            <a:ext cx="10058400" cy="457200"/>
          </a:xfrm>
          <a:prstGeom prst="rect">
            <a:avLst/>
          </a:prstGeom>
          <a:noFill/>
          <a:ln/>
        </p:spPr>
        <p:txBody>
          <a:bodyPr wrap="square" rtlCol="0" anchor="ctr">
            <a:normAutofit/>
          </a:bodyPr>
          <a:lstStyle/>
          <a:p>
            <a:pPr indent="0" marL="0">
              <a:buNone/>
            </a:pPr>
            <a:r>
              <a:rPr lang="en-US" sz="2000" b="1" dirty="0">
                <a:solidFill>
                  <a:srgbClr val="1F5230"/>
                </a:solidFill>
                <a:latin typeface="Cambria" pitchFamily="34" charset="0"/>
                <a:ea typeface="Cambria" pitchFamily="34" charset="-122"/>
                <a:cs typeface="Cambria" pitchFamily="34" charset="-120"/>
              </a:rPr>
              <a:t>Development partnerships</a:t>
            </a:r>
            <a:endParaRPr lang="en-US" sz="2000" dirty="0"/>
          </a:p>
        </p:txBody>
      </p:sp>
      <p:sp>
        <p:nvSpPr>
          <p:cNvPr id="11" name="Text 7"/>
          <p:cNvSpPr/>
          <p:nvPr/>
        </p:nvSpPr>
        <p:spPr>
          <a:xfrm>
            <a:off x="1463040" y="4023360"/>
            <a:ext cx="10058400" cy="777240"/>
          </a:xfrm>
          <a:prstGeom prst="rect">
            <a:avLst/>
          </a:prstGeom>
          <a:noFill/>
          <a:ln/>
        </p:spPr>
        <p:txBody>
          <a:bodyPr wrap="square" rtlCol="0" anchor="t">
            <a:normAutofit/>
          </a:bodyPr>
          <a:lstStyle/>
          <a:p>
            <a:pPr indent="0" marL="0">
              <a:buNone/>
            </a:pPr>
            <a:r>
              <a:rPr lang="en-US" sz="1500" dirty="0">
                <a:solidFill>
                  <a:srgbClr val="1A2340"/>
                </a:solidFill>
                <a:latin typeface="Calibri" pitchFamily="34" charset="0"/>
                <a:ea typeface="Calibri" pitchFamily="34" charset="-122"/>
                <a:cs typeface="Calibri" pitchFamily="34" charset="-120"/>
              </a:rPr>
              <a:t>Ongoing cooperation with international partners and technical agencies to co-finance capacity building, NQFs and peer-learning initiatives.</a:t>
            </a:r>
            <a:endParaRPr lang="en-US" sz="1500" dirty="0"/>
          </a:p>
        </p:txBody>
      </p:sp>
      <p:sp>
        <p:nvSpPr>
          <p:cNvPr id="12" name="Shape 8"/>
          <p:cNvSpPr/>
          <p:nvPr/>
        </p:nvSpPr>
        <p:spPr>
          <a:xfrm>
            <a:off x="640080" y="4754880"/>
            <a:ext cx="10881360" cy="0"/>
          </a:xfrm>
          <a:prstGeom prst="line">
            <a:avLst/>
          </a:prstGeom>
          <a:noFill/>
          <a:ln w="12700">
            <a:solidFill>
              <a:srgbClr val="D5DAE6"/>
            </a:solidFill>
            <a:prstDash val="solid"/>
          </a:ln>
        </p:spPr>
      </p:sp>
      <p:pic>
        <p:nvPicPr>
          <p:cNvPr id="13" name="Image 2" descr="preencoded.png">    </p:cNvPr>
          <p:cNvPicPr>
            <a:picLocks noChangeAspect="1"/>
          </p:cNvPicPr>
          <p:nvPr/>
        </p:nvPicPr>
        <p:blipFill>
          <a:blip r:embed="rId3"/>
          <a:stretch>
            <a:fillRect/>
          </a:stretch>
        </p:blipFill>
        <p:spPr>
          <a:xfrm>
            <a:off x="685800" y="4983480"/>
            <a:ext cx="548640" cy="548640"/>
          </a:xfrm>
          <a:prstGeom prst="rect">
            <a:avLst/>
          </a:prstGeom>
        </p:spPr>
      </p:pic>
      <p:sp>
        <p:nvSpPr>
          <p:cNvPr id="14" name="Text 9"/>
          <p:cNvSpPr/>
          <p:nvPr/>
        </p:nvSpPr>
        <p:spPr>
          <a:xfrm>
            <a:off x="1463040" y="4919472"/>
            <a:ext cx="10058400" cy="457200"/>
          </a:xfrm>
          <a:prstGeom prst="rect">
            <a:avLst/>
          </a:prstGeom>
          <a:noFill/>
          <a:ln/>
        </p:spPr>
        <p:txBody>
          <a:bodyPr wrap="square" rtlCol="0" anchor="ctr">
            <a:normAutofit/>
          </a:bodyPr>
          <a:lstStyle/>
          <a:p>
            <a:pPr indent="0" marL="0">
              <a:buNone/>
            </a:pPr>
            <a:r>
              <a:rPr lang="en-US" sz="2000" b="1" dirty="0">
                <a:solidFill>
                  <a:srgbClr val="1F5230"/>
                </a:solidFill>
                <a:latin typeface="Cambria" pitchFamily="34" charset="0"/>
                <a:ea typeface="Cambria" pitchFamily="34" charset="-122"/>
                <a:cs typeface="Cambria" pitchFamily="34" charset="-120"/>
              </a:rPr>
              <a:t>Shared digital infrastructure</a:t>
            </a:r>
            <a:endParaRPr lang="en-US" sz="2000" dirty="0"/>
          </a:p>
        </p:txBody>
      </p:sp>
      <p:sp>
        <p:nvSpPr>
          <p:cNvPr id="15" name="Text 10"/>
          <p:cNvSpPr/>
          <p:nvPr/>
        </p:nvSpPr>
        <p:spPr>
          <a:xfrm>
            <a:off x="1463040" y="5394960"/>
            <a:ext cx="10058400" cy="777240"/>
          </a:xfrm>
          <a:prstGeom prst="rect">
            <a:avLst/>
          </a:prstGeom>
          <a:noFill/>
          <a:ln/>
        </p:spPr>
        <p:txBody>
          <a:bodyPr wrap="square" rtlCol="0" anchor="t">
            <a:normAutofit/>
          </a:bodyPr>
          <a:lstStyle/>
          <a:p>
            <a:pPr indent="0" marL="0">
              <a:buNone/>
            </a:pPr>
            <a:r>
              <a:rPr lang="en-US" sz="1500" dirty="0">
                <a:solidFill>
                  <a:srgbClr val="1A2340"/>
                </a:solidFill>
                <a:latin typeface="Calibri" pitchFamily="34" charset="0"/>
                <a:ea typeface="Calibri" pitchFamily="34" charset="-122"/>
                <a:cs typeface="Calibri" pitchFamily="34" charset="-120"/>
              </a:rPr>
              <a:t>Exploring shared digital verification services to reduce duplication and keep costs down across participating States.</a:t>
            </a:r>
            <a:endParaRPr lang="en-US" sz="15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457200"/>
            <a:ext cx="10881360" cy="640080"/>
          </a:xfrm>
          <a:prstGeom prst="rect">
            <a:avLst/>
          </a:prstGeom>
          <a:noFill/>
          <a:ln/>
        </p:spPr>
        <p:txBody>
          <a:bodyPr wrap="square" rtlCol="0" anchor="ctr">
            <a:normAutofit/>
          </a:bodyPr>
          <a:lstStyle/>
          <a:p>
            <a:pPr indent="0" marL="0">
              <a:buNone/>
            </a:pPr>
            <a:r>
              <a:rPr lang="en-US" sz="3400" b="1" dirty="0">
                <a:solidFill>
                  <a:srgbClr val="243978"/>
                </a:solidFill>
                <a:latin typeface="Cambria" pitchFamily="34" charset="0"/>
                <a:ea typeface="Cambria" pitchFamily="34" charset="-122"/>
                <a:cs typeface="Cambria" pitchFamily="34" charset="-120"/>
              </a:rPr>
              <a:t>What This Means for Your Country</a:t>
            </a:r>
            <a:endParaRPr lang="en-US" sz="3400" dirty="0"/>
          </a:p>
        </p:txBody>
      </p:sp>
      <p:sp>
        <p:nvSpPr>
          <p:cNvPr id="3" name="Shape 1"/>
          <p:cNvSpPr/>
          <p:nvPr/>
        </p:nvSpPr>
        <p:spPr>
          <a:xfrm>
            <a:off x="658368" y="1170432"/>
            <a:ext cx="2194560" cy="0"/>
          </a:xfrm>
          <a:prstGeom prst="line">
            <a:avLst/>
          </a:prstGeom>
          <a:noFill/>
          <a:ln w="38100">
            <a:solidFill>
              <a:srgbClr val="CB9B51"/>
            </a:solidFill>
            <a:prstDash val="solid"/>
          </a:ln>
        </p:spPr>
      </p:sp>
      <p:sp>
        <p:nvSpPr>
          <p:cNvPr id="4" name="Text 2"/>
          <p:cNvSpPr/>
          <p:nvPr/>
        </p:nvSpPr>
        <p:spPr>
          <a:xfrm>
            <a:off x="640080" y="1298448"/>
            <a:ext cx="10881360" cy="548640"/>
          </a:xfrm>
          <a:prstGeom prst="rect">
            <a:avLst/>
          </a:prstGeom>
          <a:noFill/>
          <a:ln/>
        </p:spPr>
        <p:txBody>
          <a:bodyPr wrap="square" rtlCol="0" anchor="t">
            <a:normAutofit/>
          </a:bodyPr>
          <a:lstStyle/>
          <a:p>
            <a:pPr indent="0" marL="0">
              <a:buNone/>
            </a:pPr>
            <a:r>
              <a:rPr lang="en-US" sz="1600" dirty="0">
                <a:solidFill>
                  <a:srgbClr val="5A6175"/>
                </a:solidFill>
                <a:latin typeface="Calibri" pitchFamily="34" charset="0"/>
                <a:ea typeface="Calibri" pitchFamily="34" charset="-122"/>
                <a:cs typeface="Calibri" pitchFamily="34" charset="-120"/>
              </a:rPr>
              <a:t>Three simple things each participating NQA is asked to do.</a:t>
            </a:r>
            <a:endParaRPr lang="en-US" sz="1600" dirty="0"/>
          </a:p>
        </p:txBody>
      </p:sp>
      <p:pic>
        <p:nvPicPr>
          <p:cNvPr id="5" name="Image 0" descr="preencoded.png">    </p:cNvPr>
          <p:cNvPicPr>
            <a:picLocks noChangeAspect="1"/>
          </p:cNvPicPr>
          <p:nvPr/>
        </p:nvPicPr>
        <p:blipFill>
          <a:blip r:embed="rId1"/>
          <a:stretch>
            <a:fillRect/>
          </a:stretch>
        </p:blipFill>
        <p:spPr>
          <a:xfrm>
            <a:off x="685800" y="2240280"/>
            <a:ext cx="548640" cy="548640"/>
          </a:xfrm>
          <a:prstGeom prst="rect">
            <a:avLst/>
          </a:prstGeom>
        </p:spPr>
      </p:pic>
      <p:sp>
        <p:nvSpPr>
          <p:cNvPr id="6" name="Text 3"/>
          <p:cNvSpPr/>
          <p:nvPr/>
        </p:nvSpPr>
        <p:spPr>
          <a:xfrm>
            <a:off x="1463040" y="2176272"/>
            <a:ext cx="10058400" cy="457200"/>
          </a:xfrm>
          <a:prstGeom prst="rect">
            <a:avLst/>
          </a:prstGeom>
          <a:noFill/>
          <a:ln/>
        </p:spPr>
        <p:txBody>
          <a:bodyPr wrap="square" rtlCol="0" anchor="ctr">
            <a:normAutofit/>
          </a:bodyPr>
          <a:lstStyle/>
          <a:p>
            <a:pPr indent="0" marL="0">
              <a:buNone/>
            </a:pPr>
            <a:r>
              <a:rPr lang="en-US" sz="2000" b="1" dirty="0">
                <a:solidFill>
                  <a:srgbClr val="1F5230"/>
                </a:solidFill>
                <a:latin typeface="Cambria" pitchFamily="34" charset="0"/>
                <a:ea typeface="Cambria" pitchFamily="34" charset="-122"/>
                <a:cs typeface="Cambria" pitchFamily="34" charset="-120"/>
              </a:rPr>
              <a:t>Nominate your representative</a:t>
            </a:r>
            <a:endParaRPr lang="en-US" sz="2000" dirty="0"/>
          </a:p>
        </p:txBody>
      </p:sp>
      <p:sp>
        <p:nvSpPr>
          <p:cNvPr id="7" name="Text 4"/>
          <p:cNvSpPr/>
          <p:nvPr/>
        </p:nvSpPr>
        <p:spPr>
          <a:xfrm>
            <a:off x="1463040" y="2651760"/>
            <a:ext cx="10058400" cy="731520"/>
          </a:xfrm>
          <a:prstGeom prst="rect">
            <a:avLst/>
          </a:prstGeom>
          <a:noFill/>
          <a:ln/>
        </p:spPr>
        <p:txBody>
          <a:bodyPr wrap="square" rtlCol="0" anchor="t">
            <a:normAutofit/>
          </a:bodyPr>
          <a:lstStyle/>
          <a:p>
            <a:pPr indent="0" marL="0">
              <a:buNone/>
            </a:pPr>
            <a:r>
              <a:rPr lang="en-US" sz="1500" dirty="0">
                <a:solidFill>
                  <a:srgbClr val="1A2340"/>
                </a:solidFill>
                <a:latin typeface="Calibri" pitchFamily="34" charset="0"/>
                <a:ea typeface="Calibri" pitchFamily="34" charset="-122"/>
                <a:cs typeface="Calibri" pitchFamily="34" charset="-120"/>
              </a:rPr>
              <a:t>One person to act as your State's Settlor &amp; Trustee — ideally by office (the relevant head of authority), so succession is automatic.</a:t>
            </a:r>
            <a:endParaRPr lang="en-US" sz="1500" dirty="0"/>
          </a:p>
        </p:txBody>
      </p:sp>
      <p:sp>
        <p:nvSpPr>
          <p:cNvPr id="8" name="Shape 5"/>
          <p:cNvSpPr/>
          <p:nvPr/>
        </p:nvSpPr>
        <p:spPr>
          <a:xfrm>
            <a:off x="640080" y="3383280"/>
            <a:ext cx="10881360" cy="0"/>
          </a:xfrm>
          <a:prstGeom prst="line">
            <a:avLst/>
          </a:prstGeom>
          <a:noFill/>
          <a:ln w="12700">
            <a:solidFill>
              <a:srgbClr val="D5DAE6"/>
            </a:solidFill>
            <a:prstDash val="solid"/>
          </a:ln>
        </p:spPr>
      </p:sp>
      <p:pic>
        <p:nvPicPr>
          <p:cNvPr id="9" name="Image 1" descr="preencoded.png">    </p:cNvPr>
          <p:cNvPicPr>
            <a:picLocks noChangeAspect="1"/>
          </p:cNvPicPr>
          <p:nvPr/>
        </p:nvPicPr>
        <p:blipFill>
          <a:blip r:embed="rId2"/>
          <a:stretch>
            <a:fillRect/>
          </a:stretch>
        </p:blipFill>
        <p:spPr>
          <a:xfrm>
            <a:off x="685800" y="3611880"/>
            <a:ext cx="548640" cy="548640"/>
          </a:xfrm>
          <a:prstGeom prst="rect">
            <a:avLst/>
          </a:prstGeom>
        </p:spPr>
      </p:pic>
      <p:sp>
        <p:nvSpPr>
          <p:cNvPr id="10" name="Text 6"/>
          <p:cNvSpPr/>
          <p:nvPr/>
        </p:nvSpPr>
        <p:spPr>
          <a:xfrm>
            <a:off x="1463040" y="3547872"/>
            <a:ext cx="10058400" cy="457200"/>
          </a:xfrm>
          <a:prstGeom prst="rect">
            <a:avLst/>
          </a:prstGeom>
          <a:noFill/>
          <a:ln/>
        </p:spPr>
        <p:txBody>
          <a:bodyPr wrap="square" rtlCol="0" anchor="ctr">
            <a:normAutofit/>
          </a:bodyPr>
          <a:lstStyle/>
          <a:p>
            <a:pPr indent="0" marL="0">
              <a:buNone/>
            </a:pPr>
            <a:r>
              <a:rPr lang="en-US" sz="2000" b="1" dirty="0">
                <a:solidFill>
                  <a:srgbClr val="1F5230"/>
                </a:solidFill>
                <a:latin typeface="Cambria" pitchFamily="34" charset="0"/>
                <a:ea typeface="Cambria" pitchFamily="34" charset="-122"/>
                <a:cs typeface="Cambria" pitchFamily="34" charset="-120"/>
              </a:rPr>
              <a:t>Provide the documentation</a:t>
            </a:r>
            <a:endParaRPr lang="en-US" sz="2000" dirty="0"/>
          </a:p>
        </p:txBody>
      </p:sp>
      <p:sp>
        <p:nvSpPr>
          <p:cNvPr id="11" name="Text 7"/>
          <p:cNvSpPr/>
          <p:nvPr/>
        </p:nvSpPr>
        <p:spPr>
          <a:xfrm>
            <a:off x="1463040" y="4023360"/>
            <a:ext cx="10058400" cy="731520"/>
          </a:xfrm>
          <a:prstGeom prst="rect">
            <a:avLst/>
          </a:prstGeom>
          <a:noFill/>
          <a:ln/>
        </p:spPr>
        <p:txBody>
          <a:bodyPr wrap="square" rtlCol="0" anchor="t">
            <a:normAutofit/>
          </a:bodyPr>
          <a:lstStyle/>
          <a:p>
            <a:pPr indent="0" marL="0">
              <a:buNone/>
            </a:pPr>
            <a:r>
              <a:rPr lang="en-US" sz="1500" dirty="0">
                <a:solidFill>
                  <a:srgbClr val="1A2340"/>
                </a:solidFill>
                <a:latin typeface="Calibri" pitchFamily="34" charset="0"/>
                <a:ea typeface="Calibri" pitchFamily="34" charset="-122"/>
                <a:cs typeface="Calibri" pitchFamily="34" charset="-120"/>
              </a:rPr>
              <a:t>Certified national ID and passport, KRA PIN and a passport photo for your nominee. Exemptions from KRA PINs may apply for non-resident trustees.</a:t>
            </a:r>
            <a:endParaRPr lang="en-US" sz="1500" dirty="0"/>
          </a:p>
        </p:txBody>
      </p:sp>
      <p:sp>
        <p:nvSpPr>
          <p:cNvPr id="12" name="Shape 8"/>
          <p:cNvSpPr/>
          <p:nvPr/>
        </p:nvSpPr>
        <p:spPr>
          <a:xfrm>
            <a:off x="640080" y="4754880"/>
            <a:ext cx="10881360" cy="0"/>
          </a:xfrm>
          <a:prstGeom prst="line">
            <a:avLst/>
          </a:prstGeom>
          <a:noFill/>
          <a:ln w="12700">
            <a:solidFill>
              <a:srgbClr val="D5DAE6"/>
            </a:solidFill>
            <a:prstDash val="solid"/>
          </a:ln>
        </p:spPr>
      </p:sp>
      <p:pic>
        <p:nvPicPr>
          <p:cNvPr id="13" name="Image 2" descr="preencoded.png">    </p:cNvPr>
          <p:cNvPicPr>
            <a:picLocks noChangeAspect="1"/>
          </p:cNvPicPr>
          <p:nvPr/>
        </p:nvPicPr>
        <p:blipFill>
          <a:blip r:embed="rId3"/>
          <a:stretch>
            <a:fillRect/>
          </a:stretch>
        </p:blipFill>
        <p:spPr>
          <a:xfrm>
            <a:off x="685800" y="4983480"/>
            <a:ext cx="548640" cy="548640"/>
          </a:xfrm>
          <a:prstGeom prst="rect">
            <a:avLst/>
          </a:prstGeom>
        </p:spPr>
      </p:pic>
      <p:sp>
        <p:nvSpPr>
          <p:cNvPr id="14" name="Text 9"/>
          <p:cNvSpPr/>
          <p:nvPr/>
        </p:nvSpPr>
        <p:spPr>
          <a:xfrm>
            <a:off x="1463040" y="4919472"/>
            <a:ext cx="10058400" cy="457200"/>
          </a:xfrm>
          <a:prstGeom prst="rect">
            <a:avLst/>
          </a:prstGeom>
          <a:noFill/>
          <a:ln/>
        </p:spPr>
        <p:txBody>
          <a:bodyPr wrap="square" rtlCol="0" anchor="ctr">
            <a:normAutofit/>
          </a:bodyPr>
          <a:lstStyle/>
          <a:p>
            <a:pPr indent="0" marL="0">
              <a:buNone/>
            </a:pPr>
            <a:r>
              <a:rPr lang="en-US" sz="2000" b="1" dirty="0">
                <a:solidFill>
                  <a:srgbClr val="1F5230"/>
                </a:solidFill>
                <a:latin typeface="Cambria" pitchFamily="34" charset="0"/>
                <a:ea typeface="Cambria" pitchFamily="34" charset="-122"/>
                <a:cs typeface="Cambria" pitchFamily="34" charset="-120"/>
              </a:rPr>
              <a:t>Signal your support</a:t>
            </a:r>
            <a:endParaRPr lang="en-US" sz="2000" dirty="0"/>
          </a:p>
        </p:txBody>
      </p:sp>
      <p:sp>
        <p:nvSpPr>
          <p:cNvPr id="15" name="Text 10"/>
          <p:cNvSpPr/>
          <p:nvPr/>
        </p:nvSpPr>
        <p:spPr>
          <a:xfrm>
            <a:off x="1463040" y="5394960"/>
            <a:ext cx="10058400" cy="731520"/>
          </a:xfrm>
          <a:prstGeom prst="rect">
            <a:avLst/>
          </a:prstGeom>
          <a:noFill/>
          <a:ln/>
        </p:spPr>
        <p:txBody>
          <a:bodyPr wrap="square" rtlCol="0" anchor="t">
            <a:normAutofit/>
          </a:bodyPr>
          <a:lstStyle/>
          <a:p>
            <a:pPr indent="0" marL="0">
              <a:buNone/>
            </a:pPr>
            <a:r>
              <a:rPr lang="en-US" sz="1500" dirty="0">
                <a:solidFill>
                  <a:srgbClr val="1A2340"/>
                </a:solidFill>
                <a:latin typeface="Calibri" pitchFamily="34" charset="0"/>
                <a:ea typeface="Calibri" pitchFamily="34" charset="-122"/>
                <a:cs typeface="Calibri" pitchFamily="34" charset="-120"/>
              </a:rPr>
              <a:t>A funding commitment or subscription pledge helps meet the requirements and shows collective ownership of the Network.</a:t>
            </a:r>
            <a:endParaRPr lang="en-US" sz="15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457200"/>
            <a:ext cx="10881360" cy="640080"/>
          </a:xfrm>
          <a:prstGeom prst="rect">
            <a:avLst/>
          </a:prstGeom>
          <a:noFill/>
          <a:ln/>
        </p:spPr>
        <p:txBody>
          <a:bodyPr wrap="square" rtlCol="0" anchor="ctr">
            <a:normAutofit/>
          </a:bodyPr>
          <a:lstStyle/>
          <a:p>
            <a:pPr indent="0" marL="0">
              <a:buNone/>
            </a:pPr>
            <a:r>
              <a:rPr lang="en-US" sz="3400" b="1" dirty="0">
                <a:solidFill>
                  <a:srgbClr val="243978"/>
                </a:solidFill>
                <a:latin typeface="Cambria" pitchFamily="34" charset="0"/>
                <a:ea typeface="Cambria" pitchFamily="34" charset="-122"/>
                <a:cs typeface="Cambria" pitchFamily="34" charset="-120"/>
              </a:rPr>
              <a:t>Key Questions, Answered  (1 of 2)</a:t>
            </a:r>
            <a:endParaRPr lang="en-US" sz="3400" dirty="0"/>
          </a:p>
        </p:txBody>
      </p:sp>
      <p:sp>
        <p:nvSpPr>
          <p:cNvPr id="3" name="Shape 1"/>
          <p:cNvSpPr/>
          <p:nvPr/>
        </p:nvSpPr>
        <p:spPr>
          <a:xfrm>
            <a:off x="658368" y="1170432"/>
            <a:ext cx="2194560" cy="0"/>
          </a:xfrm>
          <a:prstGeom prst="line">
            <a:avLst/>
          </a:prstGeom>
          <a:noFill/>
          <a:ln w="38100">
            <a:solidFill>
              <a:srgbClr val="CB9B51"/>
            </a:solidFill>
            <a:prstDash val="solid"/>
          </a:ln>
        </p:spPr>
      </p:sp>
      <p:sp>
        <p:nvSpPr>
          <p:cNvPr id="4" name="Text 2"/>
          <p:cNvSpPr/>
          <p:nvPr/>
        </p:nvSpPr>
        <p:spPr>
          <a:xfrm>
            <a:off x="640080" y="1298448"/>
            <a:ext cx="10881360" cy="548640"/>
          </a:xfrm>
          <a:prstGeom prst="rect">
            <a:avLst/>
          </a:prstGeom>
          <a:noFill/>
          <a:ln/>
        </p:spPr>
        <p:txBody>
          <a:bodyPr wrap="square" rtlCol="0" anchor="t">
            <a:normAutofit/>
          </a:bodyPr>
          <a:lstStyle/>
          <a:p>
            <a:pPr indent="0" marL="0">
              <a:buNone/>
            </a:pPr>
            <a:r>
              <a:rPr lang="en-US" sz="1600" dirty="0">
                <a:solidFill>
                  <a:srgbClr val="5A6175"/>
                </a:solidFill>
                <a:latin typeface="Calibri" pitchFamily="34" charset="0"/>
                <a:ea typeface="Calibri" pitchFamily="34" charset="-122"/>
                <a:cs typeface="Calibri" pitchFamily="34" charset="-120"/>
              </a:rPr>
              <a:t>Where we've landed, with the reasoning behind each.</a:t>
            </a:r>
            <a:endParaRPr lang="en-US" sz="1600" dirty="0"/>
          </a:p>
        </p:txBody>
      </p:sp>
      <p:sp>
        <p:nvSpPr>
          <p:cNvPr id="5" name="Text 3"/>
          <p:cNvSpPr/>
          <p:nvPr/>
        </p:nvSpPr>
        <p:spPr>
          <a:xfrm>
            <a:off x="640080" y="2240280"/>
            <a:ext cx="502920" cy="548640"/>
          </a:xfrm>
          <a:prstGeom prst="rect">
            <a:avLst/>
          </a:prstGeom>
          <a:noFill/>
          <a:ln/>
        </p:spPr>
        <p:txBody>
          <a:bodyPr wrap="square" rtlCol="0" anchor="t"/>
          <a:lstStyle/>
          <a:p>
            <a:pPr algn="ctr" indent="0" marL="0">
              <a:buNone/>
            </a:pPr>
            <a:r>
              <a:rPr lang="en-US" sz="2600" b="1" dirty="0">
                <a:solidFill>
                  <a:srgbClr val="CB9B51"/>
                </a:solidFill>
                <a:latin typeface="Cambria" pitchFamily="34" charset="0"/>
                <a:ea typeface="Cambria" pitchFamily="34" charset="-122"/>
                <a:cs typeface="Cambria" pitchFamily="34" charset="-120"/>
              </a:rPr>
              <a:t>1</a:t>
            </a:r>
            <a:endParaRPr lang="en-US" sz="2600" dirty="0"/>
          </a:p>
        </p:txBody>
      </p:sp>
      <p:sp>
        <p:nvSpPr>
          <p:cNvPr id="6" name="Text 4"/>
          <p:cNvSpPr/>
          <p:nvPr/>
        </p:nvSpPr>
        <p:spPr>
          <a:xfrm>
            <a:off x="1280160" y="2240280"/>
            <a:ext cx="10241280" cy="457200"/>
          </a:xfrm>
          <a:prstGeom prst="rect">
            <a:avLst/>
          </a:prstGeom>
          <a:noFill/>
          <a:ln/>
        </p:spPr>
        <p:txBody>
          <a:bodyPr wrap="square" rtlCol="0" anchor="ctr">
            <a:normAutofit/>
          </a:bodyPr>
          <a:lstStyle/>
          <a:p>
            <a:pPr indent="0" marL="0">
              <a:buNone/>
            </a:pPr>
            <a:r>
              <a:rPr lang="en-US" sz="2000" b="1" dirty="0">
                <a:solidFill>
                  <a:srgbClr val="243978"/>
                </a:solidFill>
                <a:latin typeface="Cambria" pitchFamily="34" charset="0"/>
                <a:ea typeface="Cambria" pitchFamily="34" charset="-122"/>
                <a:cs typeface="Cambria" pitchFamily="34" charset="-120"/>
              </a:rPr>
              <a:t>KRA PINs for non-resident trustees</a:t>
            </a:r>
            <a:endParaRPr lang="en-US" sz="2000" dirty="0"/>
          </a:p>
        </p:txBody>
      </p:sp>
      <p:sp>
        <p:nvSpPr>
          <p:cNvPr id="7" name="Text 5"/>
          <p:cNvSpPr/>
          <p:nvPr/>
        </p:nvSpPr>
        <p:spPr>
          <a:xfrm>
            <a:off x="1280160" y="2788920"/>
            <a:ext cx="10241280" cy="1417320"/>
          </a:xfrm>
          <a:prstGeom prst="rect">
            <a:avLst/>
          </a:prstGeom>
          <a:noFill/>
          <a:ln/>
        </p:spPr>
        <p:txBody>
          <a:bodyPr wrap="square" rtlCol="0" anchor="t">
            <a:normAutofit/>
          </a:bodyPr>
          <a:lstStyle/>
          <a:p>
            <a:pPr indent="0" marL="0">
              <a:buNone/>
            </a:pPr>
            <a:r>
              <a:rPr lang="en-US" sz="1600" dirty="0">
                <a:solidFill>
                  <a:srgbClr val="1A2340"/>
                </a:solidFill>
                <a:latin typeface="Calibri" pitchFamily="34" charset="0"/>
                <a:ea typeface="Calibri" pitchFamily="34" charset="-122"/>
                <a:cs typeface="Calibri" pitchFamily="34" charset="-120"/>
              </a:rPr>
              <a:t>Kenyan-resident trustees will obtain KRA PINs in the normal way. Trustees based in other countries can rely on the exemptions generally available to non-residents, which we will apply for as part of the registration. This is a routine step and does not hold up the wider process — it simply needs to be sequenced with the collection of trustee documents.</a:t>
            </a:r>
            <a:endParaRPr lang="en-US" sz="1600" dirty="0"/>
          </a:p>
        </p:txBody>
      </p:sp>
      <p:sp>
        <p:nvSpPr>
          <p:cNvPr id="8" name="Shape 6"/>
          <p:cNvSpPr/>
          <p:nvPr/>
        </p:nvSpPr>
        <p:spPr>
          <a:xfrm>
            <a:off x="640080" y="4206240"/>
            <a:ext cx="10881360" cy="0"/>
          </a:xfrm>
          <a:prstGeom prst="line">
            <a:avLst/>
          </a:prstGeom>
          <a:noFill/>
          <a:ln w="12700">
            <a:solidFill>
              <a:srgbClr val="D5DAE6"/>
            </a:solidFill>
            <a:prstDash val="solid"/>
          </a:ln>
        </p:spPr>
      </p:sp>
      <p:sp>
        <p:nvSpPr>
          <p:cNvPr id="9" name="Text 7"/>
          <p:cNvSpPr/>
          <p:nvPr/>
        </p:nvSpPr>
        <p:spPr>
          <a:xfrm>
            <a:off x="640080" y="4526280"/>
            <a:ext cx="502920" cy="548640"/>
          </a:xfrm>
          <a:prstGeom prst="rect">
            <a:avLst/>
          </a:prstGeom>
          <a:noFill/>
          <a:ln/>
        </p:spPr>
        <p:txBody>
          <a:bodyPr wrap="square" rtlCol="0" anchor="t"/>
          <a:lstStyle/>
          <a:p>
            <a:pPr algn="ctr" indent="0" marL="0">
              <a:buNone/>
            </a:pPr>
            <a:r>
              <a:rPr lang="en-US" sz="2600" b="1" dirty="0">
                <a:solidFill>
                  <a:srgbClr val="CB9B51"/>
                </a:solidFill>
                <a:latin typeface="Cambria" pitchFamily="34" charset="0"/>
                <a:ea typeface="Cambria" pitchFamily="34" charset="-122"/>
                <a:cs typeface="Cambria" pitchFamily="34" charset="-120"/>
              </a:rPr>
              <a:t>2</a:t>
            </a:r>
            <a:endParaRPr lang="en-US" sz="2600" dirty="0"/>
          </a:p>
        </p:txBody>
      </p:sp>
      <p:sp>
        <p:nvSpPr>
          <p:cNvPr id="10" name="Text 8"/>
          <p:cNvSpPr/>
          <p:nvPr/>
        </p:nvSpPr>
        <p:spPr>
          <a:xfrm>
            <a:off x="1280160" y="4526280"/>
            <a:ext cx="10241280" cy="457200"/>
          </a:xfrm>
          <a:prstGeom prst="rect">
            <a:avLst/>
          </a:prstGeom>
          <a:noFill/>
          <a:ln/>
        </p:spPr>
        <p:txBody>
          <a:bodyPr wrap="square" rtlCol="0" anchor="ctr">
            <a:normAutofit/>
          </a:bodyPr>
          <a:lstStyle/>
          <a:p>
            <a:pPr indent="0" marL="0">
              <a:buNone/>
            </a:pPr>
            <a:r>
              <a:rPr lang="en-US" sz="2000" b="1" dirty="0">
                <a:solidFill>
                  <a:srgbClr val="243978"/>
                </a:solidFill>
                <a:latin typeface="Cambria" pitchFamily="34" charset="0"/>
                <a:ea typeface="Cambria" pitchFamily="34" charset="-122"/>
                <a:cs typeface="Cambria" pitchFamily="34" charset="-120"/>
              </a:rPr>
              <a:t>How do we satisfy the assets requirement?</a:t>
            </a:r>
            <a:endParaRPr lang="en-US" sz="2000" dirty="0"/>
          </a:p>
        </p:txBody>
      </p:sp>
      <p:sp>
        <p:nvSpPr>
          <p:cNvPr id="11" name="Text 9"/>
          <p:cNvSpPr/>
          <p:nvPr/>
        </p:nvSpPr>
        <p:spPr>
          <a:xfrm>
            <a:off x="1280160" y="5074920"/>
            <a:ext cx="10241280" cy="1417320"/>
          </a:xfrm>
          <a:prstGeom prst="rect">
            <a:avLst/>
          </a:prstGeom>
          <a:noFill/>
          <a:ln/>
        </p:spPr>
        <p:txBody>
          <a:bodyPr wrap="square" rtlCol="0" anchor="t">
            <a:normAutofit/>
          </a:bodyPr>
          <a:lstStyle/>
          <a:p>
            <a:pPr indent="0" marL="0">
              <a:buNone/>
            </a:pPr>
            <a:r>
              <a:rPr lang="en-US" sz="1600" dirty="0">
                <a:solidFill>
                  <a:srgbClr val="1A2340"/>
                </a:solidFill>
                <a:latin typeface="Calibri" pitchFamily="34" charset="0"/>
                <a:ea typeface="Calibri" pitchFamily="34" charset="-122"/>
                <a:cs typeface="Calibri" pitchFamily="34" charset="-120"/>
              </a:rPr>
              <a:t>As the Network holds no property in its own name yet, we will meet the requirement through an initial cash capitalisation — a modest seed contribution vested in the trust. This is a routine step that gives the trust a clear asset base from the outset, and the source can be settled among the participating parties.</a:t>
            </a:r>
            <a:endParaRPr lang="en-US" sz="16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457200"/>
            <a:ext cx="10881360" cy="640080"/>
          </a:xfrm>
          <a:prstGeom prst="rect">
            <a:avLst/>
          </a:prstGeom>
          <a:noFill/>
          <a:ln/>
        </p:spPr>
        <p:txBody>
          <a:bodyPr wrap="square" rtlCol="0" anchor="ctr">
            <a:normAutofit/>
          </a:bodyPr>
          <a:lstStyle/>
          <a:p>
            <a:pPr indent="0" marL="0">
              <a:buNone/>
            </a:pPr>
            <a:r>
              <a:rPr lang="en-US" sz="3400" b="1" dirty="0">
                <a:solidFill>
                  <a:srgbClr val="243978"/>
                </a:solidFill>
                <a:latin typeface="Cambria" pitchFamily="34" charset="0"/>
                <a:ea typeface="Cambria" pitchFamily="34" charset="-122"/>
                <a:cs typeface="Cambria" pitchFamily="34" charset="-120"/>
              </a:rPr>
              <a:t>Key Questions, Answered  (2 of 2)</a:t>
            </a:r>
            <a:endParaRPr lang="en-US" sz="3400" dirty="0"/>
          </a:p>
        </p:txBody>
      </p:sp>
      <p:sp>
        <p:nvSpPr>
          <p:cNvPr id="3" name="Shape 1"/>
          <p:cNvSpPr/>
          <p:nvPr/>
        </p:nvSpPr>
        <p:spPr>
          <a:xfrm>
            <a:off x="658368" y="1170432"/>
            <a:ext cx="2194560" cy="0"/>
          </a:xfrm>
          <a:prstGeom prst="line">
            <a:avLst/>
          </a:prstGeom>
          <a:noFill/>
          <a:ln w="38100">
            <a:solidFill>
              <a:srgbClr val="CB9B51"/>
            </a:solidFill>
            <a:prstDash val="solid"/>
          </a:ln>
        </p:spPr>
      </p:sp>
      <p:sp>
        <p:nvSpPr>
          <p:cNvPr id="4" name="Text 2"/>
          <p:cNvSpPr/>
          <p:nvPr/>
        </p:nvSpPr>
        <p:spPr>
          <a:xfrm>
            <a:off x="640080" y="1298448"/>
            <a:ext cx="10881360" cy="548640"/>
          </a:xfrm>
          <a:prstGeom prst="rect">
            <a:avLst/>
          </a:prstGeom>
          <a:noFill/>
          <a:ln/>
        </p:spPr>
        <p:txBody>
          <a:bodyPr wrap="square" rtlCol="0" anchor="t">
            <a:normAutofit/>
          </a:bodyPr>
          <a:lstStyle/>
          <a:p>
            <a:pPr indent="0" marL="0">
              <a:buNone/>
            </a:pPr>
            <a:r>
              <a:rPr lang="en-US" sz="1600" dirty="0">
                <a:solidFill>
                  <a:srgbClr val="5A6175"/>
                </a:solidFill>
                <a:latin typeface="Calibri" pitchFamily="34" charset="0"/>
                <a:ea typeface="Calibri" pitchFamily="34" charset="-122"/>
                <a:cs typeface="Calibri" pitchFamily="34" charset="-120"/>
              </a:rPr>
              <a:t>The remaining two, and how we close them.</a:t>
            </a:r>
            <a:endParaRPr lang="en-US" sz="1600" dirty="0"/>
          </a:p>
        </p:txBody>
      </p:sp>
      <p:sp>
        <p:nvSpPr>
          <p:cNvPr id="5" name="Text 3"/>
          <p:cNvSpPr/>
          <p:nvPr/>
        </p:nvSpPr>
        <p:spPr>
          <a:xfrm>
            <a:off x="640080" y="2240280"/>
            <a:ext cx="502920" cy="548640"/>
          </a:xfrm>
          <a:prstGeom prst="rect">
            <a:avLst/>
          </a:prstGeom>
          <a:noFill/>
          <a:ln/>
        </p:spPr>
        <p:txBody>
          <a:bodyPr wrap="square" rtlCol="0" anchor="t"/>
          <a:lstStyle/>
          <a:p>
            <a:pPr algn="ctr" indent="0" marL="0">
              <a:buNone/>
            </a:pPr>
            <a:r>
              <a:rPr lang="en-US" sz="2600" b="1" dirty="0">
                <a:solidFill>
                  <a:srgbClr val="CB9B51"/>
                </a:solidFill>
                <a:latin typeface="Cambria" pitchFamily="34" charset="0"/>
                <a:ea typeface="Cambria" pitchFamily="34" charset="-122"/>
                <a:cs typeface="Cambria" pitchFamily="34" charset="-120"/>
              </a:rPr>
              <a:t>3</a:t>
            </a:r>
            <a:endParaRPr lang="en-US" sz="2600" dirty="0"/>
          </a:p>
        </p:txBody>
      </p:sp>
      <p:sp>
        <p:nvSpPr>
          <p:cNvPr id="6" name="Text 4"/>
          <p:cNvSpPr/>
          <p:nvPr/>
        </p:nvSpPr>
        <p:spPr>
          <a:xfrm>
            <a:off x="1280160" y="2240280"/>
            <a:ext cx="10241280" cy="457200"/>
          </a:xfrm>
          <a:prstGeom prst="rect">
            <a:avLst/>
          </a:prstGeom>
          <a:noFill/>
          <a:ln/>
        </p:spPr>
        <p:txBody>
          <a:bodyPr wrap="square" rtlCol="0" anchor="ctr">
            <a:normAutofit/>
          </a:bodyPr>
          <a:lstStyle/>
          <a:p>
            <a:pPr indent="0" marL="0">
              <a:buNone/>
            </a:pPr>
            <a:r>
              <a:rPr lang="en-US" sz="2000" b="1" dirty="0">
                <a:solidFill>
                  <a:srgbClr val="243978"/>
                </a:solidFill>
                <a:latin typeface="Cambria" pitchFamily="34" charset="0"/>
                <a:ea typeface="Cambria" pitchFamily="34" charset="-122"/>
                <a:cs typeface="Cambria" pitchFamily="34" charset="-120"/>
              </a:rPr>
              <a:t>Who are the nominees?</a:t>
            </a:r>
            <a:endParaRPr lang="en-US" sz="2000" dirty="0"/>
          </a:p>
        </p:txBody>
      </p:sp>
      <p:sp>
        <p:nvSpPr>
          <p:cNvPr id="7" name="Text 5"/>
          <p:cNvSpPr/>
          <p:nvPr/>
        </p:nvSpPr>
        <p:spPr>
          <a:xfrm>
            <a:off x="1280160" y="2788920"/>
            <a:ext cx="10241280" cy="1417320"/>
          </a:xfrm>
          <a:prstGeom prst="rect">
            <a:avLst/>
          </a:prstGeom>
          <a:noFill/>
          <a:ln/>
        </p:spPr>
        <p:txBody>
          <a:bodyPr wrap="square" rtlCol="0" anchor="t">
            <a:normAutofit/>
          </a:bodyPr>
          <a:lstStyle/>
          <a:p>
            <a:pPr indent="0" marL="0">
              <a:buNone/>
            </a:pPr>
            <a:r>
              <a:rPr lang="en-US" sz="1600" dirty="0">
                <a:solidFill>
                  <a:srgbClr val="1A2340"/>
                </a:solidFill>
                <a:latin typeface="Calibri" pitchFamily="34" charset="0"/>
                <a:ea typeface="Calibri" pitchFamily="34" charset="-122"/>
                <a:cs typeface="Calibri" pitchFamily="34" charset="-120"/>
              </a:rPr>
              <a:t>The structure will have at least three settlors/trustees — one per participating State — plus one independent Enforcer who is not a trustee. Each is nominated by office (for example, the head of the authority for the time being) rather than by an individual's name, so that trusteeship passes automatically when an office-holder changes. We are inviting participating NQAs to confirm their office-holder representatives.</a:t>
            </a:r>
            <a:endParaRPr lang="en-US" sz="1600" dirty="0"/>
          </a:p>
        </p:txBody>
      </p:sp>
      <p:sp>
        <p:nvSpPr>
          <p:cNvPr id="8" name="Shape 6"/>
          <p:cNvSpPr/>
          <p:nvPr/>
        </p:nvSpPr>
        <p:spPr>
          <a:xfrm>
            <a:off x="640080" y="4206240"/>
            <a:ext cx="10881360" cy="0"/>
          </a:xfrm>
          <a:prstGeom prst="line">
            <a:avLst/>
          </a:prstGeom>
          <a:noFill/>
          <a:ln w="12700">
            <a:solidFill>
              <a:srgbClr val="D5DAE6"/>
            </a:solidFill>
            <a:prstDash val="solid"/>
          </a:ln>
        </p:spPr>
      </p:sp>
      <p:sp>
        <p:nvSpPr>
          <p:cNvPr id="9" name="Text 7"/>
          <p:cNvSpPr/>
          <p:nvPr/>
        </p:nvSpPr>
        <p:spPr>
          <a:xfrm>
            <a:off x="640080" y="4526280"/>
            <a:ext cx="502920" cy="548640"/>
          </a:xfrm>
          <a:prstGeom prst="rect">
            <a:avLst/>
          </a:prstGeom>
          <a:noFill/>
          <a:ln/>
        </p:spPr>
        <p:txBody>
          <a:bodyPr wrap="square" rtlCol="0" anchor="t"/>
          <a:lstStyle/>
          <a:p>
            <a:pPr algn="ctr" indent="0" marL="0">
              <a:buNone/>
            </a:pPr>
            <a:r>
              <a:rPr lang="en-US" sz="2600" b="1" dirty="0">
                <a:solidFill>
                  <a:srgbClr val="CB9B51"/>
                </a:solidFill>
                <a:latin typeface="Cambria" pitchFamily="34" charset="0"/>
                <a:ea typeface="Cambria" pitchFamily="34" charset="-122"/>
                <a:cs typeface="Cambria" pitchFamily="34" charset="-120"/>
              </a:rPr>
              <a:t>4</a:t>
            </a:r>
            <a:endParaRPr lang="en-US" sz="2600" dirty="0"/>
          </a:p>
        </p:txBody>
      </p:sp>
      <p:sp>
        <p:nvSpPr>
          <p:cNvPr id="10" name="Text 8"/>
          <p:cNvSpPr/>
          <p:nvPr/>
        </p:nvSpPr>
        <p:spPr>
          <a:xfrm>
            <a:off x="1280160" y="4526280"/>
            <a:ext cx="10241280" cy="457200"/>
          </a:xfrm>
          <a:prstGeom prst="rect">
            <a:avLst/>
          </a:prstGeom>
          <a:noFill/>
          <a:ln/>
        </p:spPr>
        <p:txBody>
          <a:bodyPr wrap="square" rtlCol="0" anchor="ctr">
            <a:normAutofit/>
          </a:bodyPr>
          <a:lstStyle/>
          <a:p>
            <a:pPr indent="0" marL="0">
              <a:buNone/>
            </a:pPr>
            <a:r>
              <a:rPr lang="en-US" sz="2000" b="1" dirty="0">
                <a:solidFill>
                  <a:srgbClr val="243978"/>
                </a:solidFill>
                <a:latin typeface="Cambria" pitchFamily="34" charset="0"/>
                <a:ea typeface="Cambria" pitchFamily="34" charset="-122"/>
                <a:cs typeface="Cambria" pitchFamily="34" charset="-120"/>
              </a:rPr>
              <a:t>Which funding pledges can we record?</a:t>
            </a:r>
            <a:endParaRPr lang="en-US" sz="2000" dirty="0"/>
          </a:p>
        </p:txBody>
      </p:sp>
      <p:sp>
        <p:nvSpPr>
          <p:cNvPr id="11" name="Text 9"/>
          <p:cNvSpPr/>
          <p:nvPr/>
        </p:nvSpPr>
        <p:spPr>
          <a:xfrm>
            <a:off x="1280160" y="5074920"/>
            <a:ext cx="10241280" cy="1417320"/>
          </a:xfrm>
          <a:prstGeom prst="rect">
            <a:avLst/>
          </a:prstGeom>
          <a:noFill/>
          <a:ln/>
        </p:spPr>
        <p:txBody>
          <a:bodyPr wrap="square" rtlCol="0" anchor="t">
            <a:normAutofit/>
          </a:bodyPr>
          <a:lstStyle/>
          <a:p>
            <a:pPr indent="0" marL="0">
              <a:buNone/>
            </a:pPr>
            <a:r>
              <a:rPr lang="en-US" sz="1600" dirty="0">
                <a:solidFill>
                  <a:srgbClr val="1A2340"/>
                </a:solidFill>
                <a:latin typeface="Calibri" pitchFamily="34" charset="0"/>
                <a:ea typeface="Calibri" pitchFamily="34" charset="-122"/>
                <a:cs typeface="Calibri" pitchFamily="34" charset="-120"/>
              </a:rPr>
              <a:t>Funding commitments and subscription pledges are being secured from participating NQAs — an expected and normal part of establishing the Network. We need only one commitment in writing to meet the donor-funding requirement for filing, and further pledges can follow in parallel as the Network becomes operational.</a:t>
            </a:r>
            <a:endParaRPr lang="en-US" sz="16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243978"/>
        </a:solidFill>
      </p:bgPr>
    </p:bg>
    <p:spTree>
      <p:nvGrpSpPr>
        <p:cNvPr id="1" name=""/>
        <p:cNvGrpSpPr/>
        <p:nvPr/>
      </p:nvGrpSpPr>
      <p:grpSpPr>
        <a:xfrm>
          <a:off x="0" y="0"/>
          <a:ext cx="0" cy="0"/>
          <a:chOff x="0" y="0"/>
          <a:chExt cx="0" cy="0"/>
        </a:xfrm>
      </p:grpSpPr>
      <p:sp>
        <p:nvSpPr>
          <p:cNvPr id="2" name="Text 0"/>
          <p:cNvSpPr/>
          <p:nvPr/>
        </p:nvSpPr>
        <p:spPr>
          <a:xfrm>
            <a:off x="640080" y="457200"/>
            <a:ext cx="10881360" cy="640080"/>
          </a:xfrm>
          <a:prstGeom prst="rect">
            <a:avLst/>
          </a:prstGeom>
          <a:noFill/>
          <a:ln/>
        </p:spPr>
        <p:txBody>
          <a:bodyPr wrap="square" rtlCol="0" anchor="ctr">
            <a:normAutofit/>
          </a:bodyPr>
          <a:lstStyle/>
          <a:p>
            <a:pPr indent="0" marL="0">
              <a:buNone/>
            </a:pPr>
            <a:r>
              <a:rPr lang="en-US" sz="3400" b="1" dirty="0">
                <a:solidFill>
                  <a:srgbClr val="FFFFFF"/>
                </a:solidFill>
                <a:latin typeface="Cambria" pitchFamily="34" charset="0"/>
                <a:ea typeface="Cambria" pitchFamily="34" charset="-122"/>
                <a:cs typeface="Cambria" pitchFamily="34" charset="-120"/>
              </a:rPr>
              <a:t>Decisions We Need to Make</a:t>
            </a:r>
            <a:endParaRPr lang="en-US" sz="3400" dirty="0"/>
          </a:p>
        </p:txBody>
      </p:sp>
      <p:sp>
        <p:nvSpPr>
          <p:cNvPr id="3" name="Shape 1"/>
          <p:cNvSpPr/>
          <p:nvPr/>
        </p:nvSpPr>
        <p:spPr>
          <a:xfrm>
            <a:off x="658368" y="1170432"/>
            <a:ext cx="2194560" cy="0"/>
          </a:xfrm>
          <a:prstGeom prst="line">
            <a:avLst/>
          </a:prstGeom>
          <a:noFill/>
          <a:ln w="38100">
            <a:solidFill>
              <a:srgbClr val="CB9B51"/>
            </a:solidFill>
            <a:prstDash val="solid"/>
          </a:ln>
        </p:spPr>
      </p:sp>
      <p:sp>
        <p:nvSpPr>
          <p:cNvPr id="4" name="Text 2"/>
          <p:cNvSpPr/>
          <p:nvPr/>
        </p:nvSpPr>
        <p:spPr>
          <a:xfrm>
            <a:off x="640080" y="1298448"/>
            <a:ext cx="10881360" cy="548640"/>
          </a:xfrm>
          <a:prstGeom prst="rect">
            <a:avLst/>
          </a:prstGeom>
          <a:noFill/>
          <a:ln/>
        </p:spPr>
        <p:txBody>
          <a:bodyPr wrap="square" rtlCol="0" anchor="t">
            <a:normAutofit/>
          </a:bodyPr>
          <a:lstStyle/>
          <a:p>
            <a:pPr indent="0" marL="0">
              <a:buNone/>
            </a:pPr>
            <a:r>
              <a:rPr lang="en-US" sz="1600" dirty="0">
                <a:solidFill>
                  <a:srgbClr val="8FBF9F"/>
                </a:solidFill>
                <a:latin typeface="Calibri" pitchFamily="34" charset="0"/>
                <a:ea typeface="Calibri" pitchFamily="34" charset="-122"/>
                <a:cs typeface="Calibri" pitchFamily="34" charset="-120"/>
              </a:rPr>
              <a:t>Five things to move on to keep the September target alive.</a:t>
            </a:r>
            <a:endParaRPr lang="en-US" sz="1600" dirty="0"/>
          </a:p>
        </p:txBody>
      </p:sp>
      <p:sp>
        <p:nvSpPr>
          <p:cNvPr id="5" name="Text 3"/>
          <p:cNvSpPr/>
          <p:nvPr/>
        </p:nvSpPr>
        <p:spPr>
          <a:xfrm>
            <a:off x="640080" y="2148840"/>
            <a:ext cx="502920" cy="548640"/>
          </a:xfrm>
          <a:prstGeom prst="rect">
            <a:avLst/>
          </a:prstGeom>
          <a:noFill/>
          <a:ln/>
        </p:spPr>
        <p:txBody>
          <a:bodyPr wrap="square" rtlCol="0" anchor="ctr"/>
          <a:lstStyle/>
          <a:p>
            <a:pPr algn="ctr" indent="0" marL="0">
              <a:buNone/>
            </a:pPr>
            <a:r>
              <a:rPr lang="en-US" sz="2400" b="1" dirty="0">
                <a:solidFill>
                  <a:srgbClr val="E6C689"/>
                </a:solidFill>
                <a:latin typeface="Cambria" pitchFamily="34" charset="0"/>
                <a:ea typeface="Cambria" pitchFamily="34" charset="-122"/>
                <a:cs typeface="Cambria" pitchFamily="34" charset="-120"/>
              </a:rPr>
              <a:t>1</a:t>
            </a:r>
            <a:endParaRPr lang="en-US" sz="2400" dirty="0"/>
          </a:p>
        </p:txBody>
      </p:sp>
      <p:sp>
        <p:nvSpPr>
          <p:cNvPr id="6" name="Text 4"/>
          <p:cNvSpPr/>
          <p:nvPr/>
        </p:nvSpPr>
        <p:spPr>
          <a:xfrm>
            <a:off x="1280160" y="2148840"/>
            <a:ext cx="10241280" cy="548640"/>
          </a:xfrm>
          <a:prstGeom prst="rect">
            <a:avLst/>
          </a:prstGeom>
          <a:noFill/>
          <a:ln/>
        </p:spPr>
        <p:txBody>
          <a:bodyPr wrap="square" rtlCol="0" anchor="ctr">
            <a:normAutofit/>
          </a:bodyPr>
          <a:lstStyle/>
          <a:p>
            <a:pPr indent="0" marL="0">
              <a:buNone/>
            </a:pPr>
            <a:r>
              <a:rPr lang="en-US" sz="1800" b="1" dirty="0">
                <a:solidFill>
                  <a:srgbClr val="FFFFFF"/>
                </a:solidFill>
                <a:latin typeface="Cambria" pitchFamily="34" charset="0"/>
                <a:ea typeface="Cambria" pitchFamily="34" charset="-122"/>
                <a:cs typeface="Cambria" pitchFamily="34" charset="-120"/>
              </a:rPr>
              <a:t>Nominate settlors / trustees   </a:t>
            </a:r>
            <a:pPr indent="0" marL="0">
              <a:buNone/>
            </a:pPr>
            <a:r>
              <a:rPr lang="en-US" sz="1400" dirty="0">
                <a:solidFill>
                  <a:srgbClr val="C4CEE8"/>
                </a:solidFill>
                <a:latin typeface="Calibri" pitchFamily="34" charset="0"/>
                <a:ea typeface="Calibri" pitchFamily="34" charset="-122"/>
                <a:cs typeface="Calibri" pitchFamily="34" charset="-120"/>
              </a:rPr>
              <a:t>At least three, one per State, plus an independent enforcer.</a:t>
            </a:r>
            <a:endParaRPr lang="en-US" sz="1800" dirty="0"/>
          </a:p>
        </p:txBody>
      </p:sp>
      <p:sp>
        <p:nvSpPr>
          <p:cNvPr id="7" name="Shape 5"/>
          <p:cNvSpPr/>
          <p:nvPr/>
        </p:nvSpPr>
        <p:spPr>
          <a:xfrm>
            <a:off x="1280160" y="2807208"/>
            <a:ext cx="10241280" cy="0"/>
          </a:xfrm>
          <a:prstGeom prst="line">
            <a:avLst/>
          </a:prstGeom>
          <a:noFill/>
          <a:ln w="12700">
            <a:solidFill>
              <a:srgbClr val="3A4E86"/>
            </a:solidFill>
            <a:prstDash val="solid"/>
          </a:ln>
        </p:spPr>
      </p:sp>
      <p:sp>
        <p:nvSpPr>
          <p:cNvPr id="8" name="Text 6"/>
          <p:cNvSpPr/>
          <p:nvPr/>
        </p:nvSpPr>
        <p:spPr>
          <a:xfrm>
            <a:off x="640080" y="2926080"/>
            <a:ext cx="502920" cy="548640"/>
          </a:xfrm>
          <a:prstGeom prst="rect">
            <a:avLst/>
          </a:prstGeom>
          <a:noFill/>
          <a:ln/>
        </p:spPr>
        <p:txBody>
          <a:bodyPr wrap="square" rtlCol="0" anchor="ctr"/>
          <a:lstStyle/>
          <a:p>
            <a:pPr algn="ctr" indent="0" marL="0">
              <a:buNone/>
            </a:pPr>
            <a:r>
              <a:rPr lang="en-US" sz="2400" b="1" dirty="0">
                <a:solidFill>
                  <a:srgbClr val="E6C689"/>
                </a:solidFill>
                <a:latin typeface="Cambria" pitchFamily="34" charset="0"/>
                <a:ea typeface="Cambria" pitchFamily="34" charset="-122"/>
                <a:cs typeface="Cambria" pitchFamily="34" charset="-120"/>
              </a:rPr>
              <a:t>2</a:t>
            </a:r>
            <a:endParaRPr lang="en-US" sz="2400" dirty="0"/>
          </a:p>
        </p:txBody>
      </p:sp>
      <p:sp>
        <p:nvSpPr>
          <p:cNvPr id="9" name="Text 7"/>
          <p:cNvSpPr/>
          <p:nvPr/>
        </p:nvSpPr>
        <p:spPr>
          <a:xfrm>
            <a:off x="1280160" y="2926080"/>
            <a:ext cx="10241280" cy="548640"/>
          </a:xfrm>
          <a:prstGeom prst="rect">
            <a:avLst/>
          </a:prstGeom>
          <a:noFill/>
          <a:ln/>
        </p:spPr>
        <p:txBody>
          <a:bodyPr wrap="square" rtlCol="0" anchor="ctr">
            <a:normAutofit/>
          </a:bodyPr>
          <a:lstStyle/>
          <a:p>
            <a:pPr indent="0" marL="0">
              <a:buNone/>
            </a:pPr>
            <a:r>
              <a:rPr lang="en-US" sz="1800" b="1" dirty="0">
                <a:solidFill>
                  <a:srgbClr val="FFFFFF"/>
                </a:solidFill>
                <a:latin typeface="Cambria" pitchFamily="34" charset="0"/>
                <a:ea typeface="Cambria" pitchFamily="34" charset="-122"/>
                <a:cs typeface="Cambria" pitchFamily="34" charset="-120"/>
              </a:rPr>
              <a:t>Agree the seed contribution   </a:t>
            </a:r>
            <a:pPr indent="0" marL="0">
              <a:buNone/>
            </a:pPr>
            <a:r>
              <a:rPr lang="en-US" sz="1400" dirty="0">
                <a:solidFill>
                  <a:srgbClr val="C4CEE8"/>
                </a:solidFill>
                <a:latin typeface="Calibri" pitchFamily="34" charset="0"/>
                <a:ea typeface="Calibri" pitchFamily="34" charset="-122"/>
                <a:cs typeface="Calibri" pitchFamily="34" charset="-120"/>
              </a:rPr>
              <a:t>Source and amount to satisfy the asset requirement.</a:t>
            </a:r>
            <a:endParaRPr lang="en-US" sz="1800" dirty="0"/>
          </a:p>
        </p:txBody>
      </p:sp>
      <p:sp>
        <p:nvSpPr>
          <p:cNvPr id="10" name="Shape 8"/>
          <p:cNvSpPr/>
          <p:nvPr/>
        </p:nvSpPr>
        <p:spPr>
          <a:xfrm>
            <a:off x="1280160" y="3584448"/>
            <a:ext cx="10241280" cy="0"/>
          </a:xfrm>
          <a:prstGeom prst="line">
            <a:avLst/>
          </a:prstGeom>
          <a:noFill/>
          <a:ln w="12700">
            <a:solidFill>
              <a:srgbClr val="3A4E86"/>
            </a:solidFill>
            <a:prstDash val="solid"/>
          </a:ln>
        </p:spPr>
      </p:sp>
      <p:sp>
        <p:nvSpPr>
          <p:cNvPr id="11" name="Text 9"/>
          <p:cNvSpPr/>
          <p:nvPr/>
        </p:nvSpPr>
        <p:spPr>
          <a:xfrm>
            <a:off x="640080" y="3703320"/>
            <a:ext cx="502920" cy="548640"/>
          </a:xfrm>
          <a:prstGeom prst="rect">
            <a:avLst/>
          </a:prstGeom>
          <a:noFill/>
          <a:ln/>
        </p:spPr>
        <p:txBody>
          <a:bodyPr wrap="square" rtlCol="0" anchor="ctr"/>
          <a:lstStyle/>
          <a:p>
            <a:pPr algn="ctr" indent="0" marL="0">
              <a:buNone/>
            </a:pPr>
            <a:r>
              <a:rPr lang="en-US" sz="2400" b="1" dirty="0">
                <a:solidFill>
                  <a:srgbClr val="E6C689"/>
                </a:solidFill>
                <a:latin typeface="Cambria" pitchFamily="34" charset="0"/>
                <a:ea typeface="Cambria" pitchFamily="34" charset="-122"/>
                <a:cs typeface="Cambria" pitchFamily="34" charset="-120"/>
              </a:rPr>
              <a:t>3</a:t>
            </a:r>
            <a:endParaRPr lang="en-US" sz="2400" dirty="0"/>
          </a:p>
        </p:txBody>
      </p:sp>
      <p:sp>
        <p:nvSpPr>
          <p:cNvPr id="12" name="Text 10"/>
          <p:cNvSpPr/>
          <p:nvPr/>
        </p:nvSpPr>
        <p:spPr>
          <a:xfrm>
            <a:off x="1280160" y="3703320"/>
            <a:ext cx="10241280" cy="548640"/>
          </a:xfrm>
          <a:prstGeom prst="rect">
            <a:avLst/>
          </a:prstGeom>
          <a:noFill/>
          <a:ln/>
        </p:spPr>
        <p:txBody>
          <a:bodyPr wrap="square" rtlCol="0" anchor="ctr">
            <a:normAutofit/>
          </a:bodyPr>
          <a:lstStyle/>
          <a:p>
            <a:pPr indent="0" marL="0">
              <a:buNone/>
            </a:pPr>
            <a:r>
              <a:rPr lang="en-US" sz="1800" b="1" dirty="0">
                <a:solidFill>
                  <a:srgbClr val="FFFFFF"/>
                </a:solidFill>
                <a:latin typeface="Cambria" pitchFamily="34" charset="0"/>
                <a:ea typeface="Cambria" pitchFamily="34" charset="-122"/>
                <a:cs typeface="Cambria" pitchFamily="34" charset="-120"/>
              </a:rPr>
              <a:t>Kick off ID collection now   </a:t>
            </a:r>
            <a:pPr indent="0" marL="0">
              <a:buNone/>
            </a:pPr>
            <a:r>
              <a:rPr lang="en-US" sz="1400" dirty="0">
                <a:solidFill>
                  <a:srgbClr val="C4CEE8"/>
                </a:solidFill>
                <a:latin typeface="Calibri" pitchFamily="34" charset="0"/>
                <a:ea typeface="Calibri" pitchFamily="34" charset="-122"/>
                <a:cs typeface="Calibri" pitchFamily="34" charset="-120"/>
              </a:rPr>
              <a:t>Certified national IDs &amp; passports, KRA PINs &amp; photos across jurisdictions — the critical path.</a:t>
            </a:r>
            <a:endParaRPr lang="en-US" sz="1800" dirty="0"/>
          </a:p>
        </p:txBody>
      </p:sp>
      <p:sp>
        <p:nvSpPr>
          <p:cNvPr id="13" name="Shape 11"/>
          <p:cNvSpPr/>
          <p:nvPr/>
        </p:nvSpPr>
        <p:spPr>
          <a:xfrm>
            <a:off x="1280160" y="4361688"/>
            <a:ext cx="10241280" cy="0"/>
          </a:xfrm>
          <a:prstGeom prst="line">
            <a:avLst/>
          </a:prstGeom>
          <a:noFill/>
          <a:ln w="12700">
            <a:solidFill>
              <a:srgbClr val="3A4E86"/>
            </a:solidFill>
            <a:prstDash val="solid"/>
          </a:ln>
        </p:spPr>
      </p:sp>
      <p:sp>
        <p:nvSpPr>
          <p:cNvPr id="14" name="Text 12"/>
          <p:cNvSpPr/>
          <p:nvPr/>
        </p:nvSpPr>
        <p:spPr>
          <a:xfrm>
            <a:off x="640080" y="4480560"/>
            <a:ext cx="502920" cy="548640"/>
          </a:xfrm>
          <a:prstGeom prst="rect">
            <a:avLst/>
          </a:prstGeom>
          <a:noFill/>
          <a:ln/>
        </p:spPr>
        <p:txBody>
          <a:bodyPr wrap="square" rtlCol="0" anchor="ctr"/>
          <a:lstStyle/>
          <a:p>
            <a:pPr algn="ctr" indent="0" marL="0">
              <a:buNone/>
            </a:pPr>
            <a:r>
              <a:rPr lang="en-US" sz="2400" b="1" dirty="0">
                <a:solidFill>
                  <a:srgbClr val="E6C689"/>
                </a:solidFill>
                <a:latin typeface="Cambria" pitchFamily="34" charset="0"/>
                <a:ea typeface="Cambria" pitchFamily="34" charset="-122"/>
                <a:cs typeface="Cambria" pitchFamily="34" charset="-120"/>
              </a:rPr>
              <a:t>4</a:t>
            </a:r>
            <a:endParaRPr lang="en-US" sz="2400" dirty="0"/>
          </a:p>
        </p:txBody>
      </p:sp>
      <p:sp>
        <p:nvSpPr>
          <p:cNvPr id="15" name="Text 13"/>
          <p:cNvSpPr/>
          <p:nvPr/>
        </p:nvSpPr>
        <p:spPr>
          <a:xfrm>
            <a:off x="1280160" y="4480560"/>
            <a:ext cx="10241280" cy="548640"/>
          </a:xfrm>
          <a:prstGeom prst="rect">
            <a:avLst/>
          </a:prstGeom>
          <a:noFill/>
          <a:ln/>
        </p:spPr>
        <p:txBody>
          <a:bodyPr wrap="square" rtlCol="0" anchor="ctr">
            <a:normAutofit/>
          </a:bodyPr>
          <a:lstStyle/>
          <a:p>
            <a:pPr indent="0" marL="0">
              <a:buNone/>
            </a:pPr>
            <a:r>
              <a:rPr lang="en-US" sz="1800" b="1" dirty="0">
                <a:solidFill>
                  <a:srgbClr val="FFFFFF"/>
                </a:solidFill>
                <a:latin typeface="Cambria" pitchFamily="34" charset="0"/>
                <a:ea typeface="Cambria" pitchFamily="34" charset="-122"/>
                <a:cs typeface="Cambria" pitchFamily="34" charset="-120"/>
              </a:rPr>
              <a:t>Confirm the funding approach   </a:t>
            </a:r>
            <a:pPr indent="0" marL="0">
              <a:buNone/>
            </a:pPr>
            <a:r>
              <a:rPr lang="en-US" sz="1400" dirty="0">
                <a:solidFill>
                  <a:srgbClr val="C4CEE8"/>
                </a:solidFill>
                <a:latin typeface="Calibri" pitchFamily="34" charset="0"/>
                <a:ea typeface="Calibri" pitchFamily="34" charset="-122"/>
                <a:cs typeface="Calibri" pitchFamily="34" charset="-120"/>
              </a:rPr>
              <a:t>Network leadership to engage other NQAs for pledges in parallel.</a:t>
            </a:r>
            <a:endParaRPr lang="en-US" sz="1800" dirty="0"/>
          </a:p>
        </p:txBody>
      </p:sp>
      <p:sp>
        <p:nvSpPr>
          <p:cNvPr id="16" name="Shape 14"/>
          <p:cNvSpPr/>
          <p:nvPr/>
        </p:nvSpPr>
        <p:spPr>
          <a:xfrm>
            <a:off x="1280160" y="5138928"/>
            <a:ext cx="10241280" cy="0"/>
          </a:xfrm>
          <a:prstGeom prst="line">
            <a:avLst/>
          </a:prstGeom>
          <a:noFill/>
          <a:ln w="12700">
            <a:solidFill>
              <a:srgbClr val="3A4E86"/>
            </a:solidFill>
            <a:prstDash val="solid"/>
          </a:ln>
        </p:spPr>
      </p:sp>
      <p:sp>
        <p:nvSpPr>
          <p:cNvPr id="17" name="Text 15"/>
          <p:cNvSpPr/>
          <p:nvPr/>
        </p:nvSpPr>
        <p:spPr>
          <a:xfrm>
            <a:off x="640080" y="5257800"/>
            <a:ext cx="502920" cy="548640"/>
          </a:xfrm>
          <a:prstGeom prst="rect">
            <a:avLst/>
          </a:prstGeom>
          <a:noFill/>
          <a:ln/>
        </p:spPr>
        <p:txBody>
          <a:bodyPr wrap="square" rtlCol="0" anchor="ctr"/>
          <a:lstStyle/>
          <a:p>
            <a:pPr algn="ctr" indent="0" marL="0">
              <a:buNone/>
            </a:pPr>
            <a:r>
              <a:rPr lang="en-US" sz="2400" b="1" dirty="0">
                <a:solidFill>
                  <a:srgbClr val="E6C689"/>
                </a:solidFill>
                <a:latin typeface="Cambria" pitchFamily="34" charset="0"/>
                <a:ea typeface="Cambria" pitchFamily="34" charset="-122"/>
                <a:cs typeface="Cambria" pitchFamily="34" charset="-120"/>
              </a:rPr>
              <a:t>5</a:t>
            </a:r>
            <a:endParaRPr lang="en-US" sz="2400" dirty="0"/>
          </a:p>
        </p:txBody>
      </p:sp>
      <p:sp>
        <p:nvSpPr>
          <p:cNvPr id="18" name="Text 16"/>
          <p:cNvSpPr/>
          <p:nvPr/>
        </p:nvSpPr>
        <p:spPr>
          <a:xfrm>
            <a:off x="1280160" y="5257800"/>
            <a:ext cx="10241280" cy="548640"/>
          </a:xfrm>
          <a:prstGeom prst="rect">
            <a:avLst/>
          </a:prstGeom>
          <a:noFill/>
          <a:ln/>
        </p:spPr>
        <p:txBody>
          <a:bodyPr wrap="square" rtlCol="0" anchor="ctr">
            <a:normAutofit/>
          </a:bodyPr>
          <a:lstStyle/>
          <a:p>
            <a:pPr indent="0" marL="0">
              <a:buNone/>
            </a:pPr>
            <a:r>
              <a:rPr lang="en-US" sz="1800" b="1" dirty="0">
                <a:solidFill>
                  <a:srgbClr val="FFFFFF"/>
                </a:solidFill>
                <a:latin typeface="Cambria" pitchFamily="34" charset="0"/>
                <a:ea typeface="Cambria" pitchFamily="34" charset="-122"/>
                <a:cs typeface="Cambria" pitchFamily="34" charset="-120"/>
              </a:rPr>
              <a:t>Authorise counsel to proceed   </a:t>
            </a:r>
            <a:pPr indent="0" marL="0">
              <a:buNone/>
            </a:pPr>
            <a:r>
              <a:rPr lang="en-US" sz="1400" dirty="0">
                <a:solidFill>
                  <a:srgbClr val="C4CEE8"/>
                </a:solidFill>
                <a:latin typeface="Calibri" pitchFamily="34" charset="0"/>
                <a:ea typeface="Calibri" pitchFamily="34" charset="-122"/>
                <a:cs typeface="Calibri" pitchFamily="34" charset="-120"/>
              </a:rPr>
              <a:t>Green-light the drafting phase so the Trust Deed and application can begin.</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B2203B17F16D040A1E444A021DFF119" ma:contentTypeVersion="13" ma:contentTypeDescription="Create a new document." ma:contentTypeScope="" ma:versionID="cc17463928f62ac6b500ec925c92e8d1">
  <xsd:schema xmlns:xsd="http://www.w3.org/2001/XMLSchema" xmlns:xs="http://www.w3.org/2001/XMLSchema" xmlns:p="http://schemas.microsoft.com/office/2006/metadata/properties" xmlns:ns2="05ef24fd-2dda-45b0-83fd-a9e6f5cd7406" xmlns:ns3="9cf1f23c-94c0-4dcc-a7fa-999e323c9245" targetNamespace="http://schemas.microsoft.com/office/2006/metadata/properties" ma:root="true" ma:fieldsID="05921d15376b1b1f397b924ddace88f1" ns2:_="" ns3:_="">
    <xsd:import namespace="05ef24fd-2dda-45b0-83fd-a9e6f5cd7406"/>
    <xsd:import namespace="9cf1f23c-94c0-4dcc-a7fa-999e323c924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ef24fd-2dda-45b0-83fd-a9e6f5cd740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010ffe1f-c839-4a66-9ae8-9a2945e4919f"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cf1f23c-94c0-4dcc-a7fa-999e323c9245"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1c3438c5-9aa0-4ee5-85a2-9e811049bc4c}" ma:internalName="TaxCatchAll" ma:showField="CatchAllData" ma:web="9cf1f23c-94c0-4dcc-a7fa-999e323c924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ef24fd-2dda-45b0-83fd-a9e6f5cd7406">
      <Terms xmlns="http://schemas.microsoft.com/office/infopath/2007/PartnerControls"/>
    </lcf76f155ced4ddcb4097134ff3c332f>
    <TaxCatchAll xmlns="9cf1f23c-94c0-4dcc-a7fa-999e323c9245" xsi:nil="true"/>
  </documentManagement>
</p:properties>
</file>

<file path=customXml/itemProps1.xml><?xml version="1.0" encoding="utf-8"?>
<ds:datastoreItem xmlns:ds="http://schemas.openxmlformats.org/officeDocument/2006/customXml" ds:itemID="{E4D1F485-EA40-4C46-AD19-0B05BBE39165}"/>
</file>

<file path=customXml/itemProps2.xml><?xml version="1.0" encoding="utf-8"?>
<ds:datastoreItem xmlns:ds="http://schemas.openxmlformats.org/officeDocument/2006/customXml" ds:itemID="{914B8AE6-30A7-4C07-82F4-84E10B7CAE91}"/>
</file>

<file path=customXml/itemProps3.xml><?xml version="1.0" encoding="utf-8"?>
<ds:datastoreItem xmlns:ds="http://schemas.openxmlformats.org/officeDocument/2006/customXml" ds:itemID="{C6832F1A-DEA9-4737-8A3E-73F1892F20D8}"/>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24</Slides>
  <Notes>24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2026-07-30T10:12:14Z</dcterms:created>
  <dcterms:modified xsi:type="dcterms:W3CDTF">2026-07-30T10:12:14Z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0x0101009B2203B17F16D040A1E444A021DFF119</vt:lpwstr>
  </property>
</Properties>
</file>